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12" r:id="rId2"/>
    <p:sldId id="305" r:id="rId3"/>
    <p:sldId id="301" r:id="rId4"/>
    <p:sldId id="302" r:id="rId5"/>
    <p:sldId id="303" r:id="rId6"/>
    <p:sldId id="304" r:id="rId7"/>
    <p:sldId id="315" r:id="rId8"/>
    <p:sldId id="280" r:id="rId9"/>
    <p:sldId id="318" r:id="rId10"/>
    <p:sldId id="310" r:id="rId11"/>
    <p:sldId id="281" r:id="rId12"/>
    <p:sldId id="282" r:id="rId13"/>
    <p:sldId id="283" r:id="rId14"/>
    <p:sldId id="285" r:id="rId15"/>
    <p:sldId id="314" r:id="rId16"/>
    <p:sldId id="284" r:id="rId17"/>
    <p:sldId id="309" r:id="rId18"/>
    <p:sldId id="316" r:id="rId19"/>
    <p:sldId id="313" r:id="rId20"/>
    <p:sldId id="306" r:id="rId21"/>
    <p:sldId id="317" r:id="rId22"/>
    <p:sldId id="276" r:id="rId23"/>
    <p:sldId id="311" r:id="rId24"/>
  </p:sldIdLst>
  <p:sldSz cx="12192000" cy="6858000"/>
  <p:notesSz cx="6950075" cy="9236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2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44" d="100"/>
          <a:sy n="44" d="100"/>
        </p:scale>
        <p:origin x="54"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s-MX"/>
          </a:p>
        </p:txBody>
      </p:sp>
      <p:sp>
        <p:nvSpPr>
          <p:cNvPr id="3" name="Marcador de fecha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D630E314-31C3-4F51-9A1D-87EBB1050363}" type="datetimeFigureOut">
              <a:rPr lang="es-MX" smtClean="0"/>
              <a:t>04/03/2026</a:t>
            </a:fld>
            <a:endParaRPr lang="es-MX"/>
          </a:p>
        </p:txBody>
      </p:sp>
      <p:sp>
        <p:nvSpPr>
          <p:cNvPr id="4" name="Marcador de pie de página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EE28337-257D-4255-8B47-D71FB468CFC0}" type="slidenum">
              <a:rPr lang="es-MX" smtClean="0"/>
              <a:t>‹Nº›</a:t>
            </a:fld>
            <a:endParaRPr lang="es-MX"/>
          </a:p>
        </p:txBody>
      </p:sp>
    </p:spTree>
    <p:extLst>
      <p:ext uri="{BB962C8B-B14F-4D97-AF65-F5344CB8AC3E}">
        <p14:creationId xmlns:p14="http://schemas.microsoft.com/office/powerpoint/2010/main" val="1213233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s-MX"/>
          </a:p>
        </p:txBody>
      </p:sp>
      <p:sp>
        <p:nvSpPr>
          <p:cNvPr id="3" name="Marcador de fecha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1BE2F0B-B823-4043-8823-17E1FF1E64B9}" type="datetimeFigureOut">
              <a:rPr lang="es-MX" smtClean="0"/>
              <a:t>04/03/2026</a:t>
            </a:fld>
            <a:endParaRPr lang="es-MX"/>
          </a:p>
        </p:txBody>
      </p:sp>
      <p:sp>
        <p:nvSpPr>
          <p:cNvPr id="4" name="Marcador de imagen de diapositiva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s-MX"/>
          </a:p>
        </p:txBody>
      </p:sp>
      <p:sp>
        <p:nvSpPr>
          <p:cNvPr id="5" name="Marcador de notas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350F50A-B42A-42CA-B5EE-A0B954E1C4EB}" type="slidenum">
              <a:rPr lang="es-MX" smtClean="0"/>
              <a:t>‹Nº›</a:t>
            </a:fld>
            <a:endParaRPr lang="es-MX"/>
          </a:p>
        </p:txBody>
      </p:sp>
    </p:spTree>
    <p:extLst>
      <p:ext uri="{BB962C8B-B14F-4D97-AF65-F5344CB8AC3E}">
        <p14:creationId xmlns:p14="http://schemas.microsoft.com/office/powerpoint/2010/main" val="52552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12</a:t>
            </a:fld>
            <a:endParaRPr lang="es-MX"/>
          </a:p>
        </p:txBody>
      </p:sp>
    </p:spTree>
    <p:extLst>
      <p:ext uri="{BB962C8B-B14F-4D97-AF65-F5344CB8AC3E}">
        <p14:creationId xmlns:p14="http://schemas.microsoft.com/office/powerpoint/2010/main" val="232807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13</a:t>
            </a:fld>
            <a:endParaRPr lang="es-MX"/>
          </a:p>
        </p:txBody>
      </p:sp>
    </p:spTree>
    <p:extLst>
      <p:ext uri="{BB962C8B-B14F-4D97-AF65-F5344CB8AC3E}">
        <p14:creationId xmlns:p14="http://schemas.microsoft.com/office/powerpoint/2010/main" val="1832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14</a:t>
            </a:fld>
            <a:endParaRPr lang="es-MX"/>
          </a:p>
        </p:txBody>
      </p:sp>
    </p:spTree>
    <p:extLst>
      <p:ext uri="{BB962C8B-B14F-4D97-AF65-F5344CB8AC3E}">
        <p14:creationId xmlns:p14="http://schemas.microsoft.com/office/powerpoint/2010/main" val="315428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15</a:t>
            </a:fld>
            <a:endParaRPr lang="es-MX"/>
          </a:p>
        </p:txBody>
      </p:sp>
    </p:spTree>
    <p:extLst>
      <p:ext uri="{BB962C8B-B14F-4D97-AF65-F5344CB8AC3E}">
        <p14:creationId xmlns:p14="http://schemas.microsoft.com/office/powerpoint/2010/main" val="302589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16</a:t>
            </a:fld>
            <a:endParaRPr lang="es-MX"/>
          </a:p>
        </p:txBody>
      </p:sp>
    </p:spTree>
    <p:extLst>
      <p:ext uri="{BB962C8B-B14F-4D97-AF65-F5344CB8AC3E}">
        <p14:creationId xmlns:p14="http://schemas.microsoft.com/office/powerpoint/2010/main" val="3852842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22</a:t>
            </a:fld>
            <a:endParaRPr lang="es-MX"/>
          </a:p>
        </p:txBody>
      </p:sp>
    </p:spTree>
    <p:extLst>
      <p:ext uri="{BB962C8B-B14F-4D97-AF65-F5344CB8AC3E}">
        <p14:creationId xmlns:p14="http://schemas.microsoft.com/office/powerpoint/2010/main" val="22819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582FEDBC-207C-4404-A4BA-2A17E4C5AF7D}" type="datetimeFigureOut">
              <a:rPr lang="es-MX" smtClean="0"/>
              <a:t>04/03/2026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3031432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82FEDBC-207C-4404-A4BA-2A17E4C5AF7D}" type="datetimeFigureOut">
              <a:rPr lang="es-MX" smtClean="0"/>
              <a:t>04/03/2026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385279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82FEDBC-207C-4404-A4BA-2A17E4C5AF7D}" type="datetimeFigureOut">
              <a:rPr lang="es-MX" smtClean="0"/>
              <a:t>04/03/2026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2475231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857F0762-3829-43FB-8DA0-0339343D479C}" type="datetime1">
              <a:rPr lang="es-MX" smtClean="0"/>
              <a:t>04/03/2026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0FA0DA3-0F5C-B84D-9D5F-C5059644BF98}" type="slidenum">
              <a:rPr lang="es-MX" smtClean="0"/>
              <a:t>‹Nº›</a:t>
            </a:fld>
            <a:endParaRPr lang="es-MX"/>
          </a:p>
        </p:txBody>
      </p:sp>
      <p:sp>
        <p:nvSpPr>
          <p:cNvPr id="6" name="Rectángulo 5"/>
          <p:cNvSpPr/>
          <p:nvPr userDrawn="1"/>
        </p:nvSpPr>
        <p:spPr>
          <a:xfrm>
            <a:off x="10172700" y="6716120"/>
            <a:ext cx="2019300" cy="156183"/>
          </a:xfrm>
          <a:prstGeom prst="rect">
            <a:avLst/>
          </a:prstGeom>
          <a:solidFill>
            <a:srgbClr val="602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userDrawn="1"/>
        </p:nvSpPr>
        <p:spPr>
          <a:xfrm>
            <a:off x="7821274" y="6716120"/>
            <a:ext cx="2019300" cy="156183"/>
          </a:xfrm>
          <a:prstGeom prst="rect">
            <a:avLst/>
          </a:prstGeom>
          <a:solidFill>
            <a:srgbClr val="602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userDrawn="1"/>
        </p:nvSpPr>
        <p:spPr>
          <a:xfrm>
            <a:off x="5469848" y="6716120"/>
            <a:ext cx="2019300" cy="156183"/>
          </a:xfrm>
          <a:prstGeom prst="rect">
            <a:avLst/>
          </a:prstGeom>
          <a:solidFill>
            <a:srgbClr val="602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593958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82FEDBC-207C-4404-A4BA-2A17E4C5AF7D}" type="datetimeFigureOut">
              <a:rPr lang="es-MX" smtClean="0"/>
              <a:t>04/03/2026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219426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82FEDBC-207C-4404-A4BA-2A17E4C5AF7D}" type="datetimeFigureOut">
              <a:rPr lang="es-MX" smtClean="0"/>
              <a:t>04/03/2026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85993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582FEDBC-207C-4404-A4BA-2A17E4C5AF7D}" type="datetimeFigureOut">
              <a:rPr lang="es-MX" smtClean="0"/>
              <a:t>04/03/2026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377298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582FEDBC-207C-4404-A4BA-2A17E4C5AF7D}" type="datetimeFigureOut">
              <a:rPr lang="es-MX" smtClean="0"/>
              <a:t>04/03/2026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75061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582FEDBC-207C-4404-A4BA-2A17E4C5AF7D}" type="datetimeFigureOut">
              <a:rPr lang="es-MX" smtClean="0"/>
              <a:t>04/03/2026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333651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82FEDBC-207C-4404-A4BA-2A17E4C5AF7D}" type="datetimeFigureOut">
              <a:rPr lang="es-MX" smtClean="0"/>
              <a:t>04/03/2026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143027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82FEDBC-207C-4404-A4BA-2A17E4C5AF7D}" type="datetimeFigureOut">
              <a:rPr lang="es-MX" smtClean="0"/>
              <a:t>04/03/2026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2320772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82FEDBC-207C-4404-A4BA-2A17E4C5AF7D}" type="datetimeFigureOut">
              <a:rPr lang="es-MX" smtClean="0"/>
              <a:t>04/03/2026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185337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FEDBC-207C-4404-A4BA-2A17E4C5AF7D}" type="datetimeFigureOut">
              <a:rPr lang="es-MX" smtClean="0"/>
              <a:t>04/03/2026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02B84-EACA-494B-8A44-F5A8959B1A0B}" type="slidenum">
              <a:rPr lang="es-MX" smtClean="0"/>
              <a:t>‹Nº›</a:t>
            </a:fld>
            <a:endParaRPr lang="es-MX"/>
          </a:p>
        </p:txBody>
      </p:sp>
    </p:spTree>
    <p:extLst>
      <p:ext uri="{BB962C8B-B14F-4D97-AF65-F5344CB8AC3E}">
        <p14:creationId xmlns:p14="http://schemas.microsoft.com/office/powerpoint/2010/main" val="1562036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plenainclusion.org/wp-content/uploads/2021/03/modelos-de-discapacidad.pdf" TargetMode="External"/><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hyperlink" Target="https://www.plenainclusion.org/" TargetMode="External"/><Relationship Id="rId5" Type="http://schemas.openxmlformats.org/officeDocument/2006/relationships/image" Target="../media/image1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hyperlink" Target="https://impepac.mx/wp-content/uploads/2023/05/INFORME%20ESTAD%C3%8DSTICO%20GRUPOS%20EN%20SITUACI%C3%93N%20DE%20VULNERABILIDAD.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hyperlink" Target="https://www.inegi.org.mx/contenidos/clasificadoresycatalogos/doc/clasificacion_de_tipo_de_discapacidad.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p:cNvSpPr txBox="1"/>
          <p:nvPr/>
        </p:nvSpPr>
        <p:spPr>
          <a:xfrm>
            <a:off x="5862416" y="2151727"/>
            <a:ext cx="5884362" cy="2462213"/>
          </a:xfrm>
          <a:prstGeom prst="rect">
            <a:avLst/>
          </a:prstGeom>
          <a:noFill/>
        </p:spPr>
        <p:txBody>
          <a:bodyPr wrap="square" rtlCol="0">
            <a:spAutoFit/>
          </a:bodyPr>
          <a:lstStyle/>
          <a:p>
            <a:pPr algn="r"/>
            <a:r>
              <a:rPr lang="es-MX" sz="2800" dirty="0">
                <a:latin typeface="Gilroy Light" panose="00000400000000000000" pitchFamily="50" charset="0"/>
              </a:rPr>
              <a:t>Derechos Político Electorales de las </a:t>
            </a:r>
            <a:r>
              <a:rPr lang="es-MX" sz="4900" dirty="0">
                <a:solidFill>
                  <a:srgbClr val="DC2597"/>
                </a:solidFill>
                <a:latin typeface="Gilroy-Bold" panose="00000800000000000000" pitchFamily="2" charset="0"/>
              </a:rPr>
              <a:t>Personas con Discapacidad</a:t>
            </a: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3685"/>
            <a:ext cx="3239352" cy="1080000"/>
          </a:xfrm>
          <a:prstGeom prst="rect">
            <a:avLst/>
          </a:prstGeom>
        </p:spPr>
      </p:pic>
      <p:pic>
        <p:nvPicPr>
          <p:cNvPr id="9"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Tree>
    <p:extLst>
      <p:ext uri="{BB962C8B-B14F-4D97-AF65-F5344CB8AC3E}">
        <p14:creationId xmlns:p14="http://schemas.microsoft.com/office/powerpoint/2010/main" val="420715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742" y="0"/>
            <a:ext cx="3239352" cy="1080000"/>
          </a:xfrm>
          <a:prstGeom prst="rect">
            <a:avLst/>
          </a:prstGeom>
        </p:spPr>
      </p:pic>
      <p:pic>
        <p:nvPicPr>
          <p:cNvPr id="9"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478" y="1977129"/>
            <a:ext cx="7704757" cy="4304030"/>
          </a:xfrm>
          <a:prstGeom prst="rect">
            <a:avLst/>
          </a:prstGeom>
        </p:spPr>
      </p:pic>
      <p:sp>
        <p:nvSpPr>
          <p:cNvPr id="10" name="CuadroTexto 9"/>
          <p:cNvSpPr txBox="1"/>
          <p:nvPr/>
        </p:nvSpPr>
        <p:spPr>
          <a:xfrm>
            <a:off x="8905742" y="3615057"/>
            <a:ext cx="2734752" cy="707886"/>
          </a:xfrm>
          <a:prstGeom prst="rect">
            <a:avLst/>
          </a:prstGeom>
          <a:noFill/>
        </p:spPr>
        <p:txBody>
          <a:bodyPr wrap="square" rtlCol="0">
            <a:spAutoFit/>
          </a:bodyPr>
          <a:lstStyle/>
          <a:p>
            <a:pPr algn="just"/>
            <a:r>
              <a:rPr lang="es-MX" sz="800" dirty="0" smtClean="0">
                <a:latin typeface="Arial" panose="020B0604020202020204" pitchFamily="34" charset="0"/>
                <a:cs typeface="Arial" panose="020B0604020202020204" pitchFamily="34" charset="0"/>
              </a:rPr>
              <a:t>Fuente. </a:t>
            </a:r>
            <a:r>
              <a:rPr lang="es-MX" sz="800" dirty="0" smtClean="0">
                <a:latin typeface="Arial" panose="020B0604020202020204" pitchFamily="34" charset="0"/>
                <a:cs typeface="Arial" panose="020B0604020202020204" pitchFamily="34" charset="0"/>
                <a:hlinkClick r:id="rId6"/>
              </a:rPr>
              <a:t>https</a:t>
            </a:r>
            <a:r>
              <a:rPr lang="es-MX" sz="800" dirty="0">
                <a:latin typeface="Arial" panose="020B0604020202020204" pitchFamily="34" charset="0"/>
                <a:cs typeface="Arial" panose="020B0604020202020204" pitchFamily="34" charset="0"/>
                <a:hlinkClick r:id="rId6"/>
              </a:rPr>
              <a:t>://www.plenainclusion.org</a:t>
            </a:r>
            <a:r>
              <a:rPr lang="es-MX" sz="800" dirty="0" smtClean="0">
                <a:latin typeface="Arial" panose="020B0604020202020204" pitchFamily="34" charset="0"/>
                <a:cs typeface="Arial" panose="020B0604020202020204" pitchFamily="34" charset="0"/>
                <a:hlinkClick r:id="rId6"/>
              </a:rPr>
              <a:t>/</a:t>
            </a:r>
            <a:r>
              <a:rPr lang="es-MX" sz="800" dirty="0" smtClean="0">
                <a:latin typeface="Arial" panose="020B0604020202020204" pitchFamily="34" charset="0"/>
                <a:cs typeface="Arial" panose="020B0604020202020204" pitchFamily="34" charset="0"/>
              </a:rPr>
              <a:t>  </a:t>
            </a:r>
          </a:p>
          <a:p>
            <a:pPr algn="just"/>
            <a:endParaRPr lang="es-MX" sz="800" dirty="0">
              <a:latin typeface="Arial" panose="020B0604020202020204" pitchFamily="34" charset="0"/>
              <a:cs typeface="Arial" panose="020B0604020202020204" pitchFamily="34" charset="0"/>
              <a:hlinkClick r:id="rId7"/>
            </a:endParaRPr>
          </a:p>
          <a:p>
            <a:pPr algn="just"/>
            <a:r>
              <a:rPr lang="es-MX" sz="800" dirty="0" smtClean="0">
                <a:latin typeface="Arial" panose="020B0604020202020204" pitchFamily="34" charset="0"/>
                <a:cs typeface="Arial" panose="020B0604020202020204" pitchFamily="34" charset="0"/>
                <a:hlinkClick r:id="rId7"/>
              </a:rPr>
              <a:t>https</a:t>
            </a:r>
            <a:r>
              <a:rPr lang="es-MX" sz="800" dirty="0">
                <a:latin typeface="Arial" panose="020B0604020202020204" pitchFamily="34" charset="0"/>
                <a:cs typeface="Arial" panose="020B0604020202020204" pitchFamily="34" charset="0"/>
                <a:hlinkClick r:id="rId7"/>
              </a:rPr>
              <a:t>://</a:t>
            </a:r>
            <a:r>
              <a:rPr lang="es-MX" sz="800" dirty="0" smtClean="0">
                <a:latin typeface="Arial" panose="020B0604020202020204" pitchFamily="34" charset="0"/>
                <a:cs typeface="Arial" panose="020B0604020202020204" pitchFamily="34" charset="0"/>
                <a:hlinkClick r:id="rId7"/>
              </a:rPr>
              <a:t>www.plenainclusion.org/wp-content/uploads/2021/03/modelos-de-discapacidad.pdf</a:t>
            </a:r>
            <a:r>
              <a:rPr lang="es-MX" sz="800" dirty="0" smtClean="0">
                <a:latin typeface="Arial" panose="020B0604020202020204" pitchFamily="34" charset="0"/>
                <a:cs typeface="Arial" panose="020B0604020202020204" pitchFamily="34" charset="0"/>
              </a:rPr>
              <a:t> </a:t>
            </a:r>
            <a:endParaRPr lang="es-MX" sz="800" dirty="0">
              <a:latin typeface="Arial" panose="020B0604020202020204" pitchFamily="34" charset="0"/>
              <a:cs typeface="Arial" panose="020B0604020202020204" pitchFamily="34" charset="0"/>
            </a:endParaRPr>
          </a:p>
          <a:p>
            <a:pPr algn="just"/>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218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 xmlns:a16="http://schemas.microsoft.com/office/drawing/2014/main"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455056" y="2159205"/>
            <a:ext cx="4599179" cy="2831544"/>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S</a:t>
            </a:r>
            <a:r>
              <a:rPr lang="es-MX" sz="1600" dirty="0" smtClean="0">
                <a:latin typeface="Arial" panose="020B0604020202020204" pitchFamily="34" charset="0"/>
                <a:cs typeface="Arial" panose="020B0604020202020204" pitchFamily="34" charset="0"/>
              </a:rPr>
              <a:t>egún </a:t>
            </a:r>
            <a:r>
              <a:rPr lang="es-MX" sz="1600" dirty="0">
                <a:latin typeface="Arial" panose="020B0604020202020204" pitchFamily="34" charset="0"/>
                <a:cs typeface="Arial" panose="020B0604020202020204" pitchFamily="34" charset="0"/>
              </a:rPr>
              <a:t>datos del Informe estadístico sobre el número de personas que pertenece a alguna población históricamente vulnerada en el estado de Morelos: personas de la diversidad sexual, jóvenes, adultos mayores, personas con discapacidad y afrodescendientes presentado por el IMPEPAC , establece que en el estado de Morelos, de acuerdo al Censo de Población y Vivienda 2020, </a:t>
            </a:r>
            <a:r>
              <a:rPr lang="es-MX" sz="1600" b="1" u="sng" dirty="0">
                <a:latin typeface="Arial" panose="020B0604020202020204" pitchFamily="34" charset="0"/>
                <a:cs typeface="Arial" panose="020B0604020202020204" pitchFamily="34" charset="0"/>
              </a:rPr>
              <a:t>reportó que 376,173 personas tienen alguna limitación o </a:t>
            </a:r>
            <a:r>
              <a:rPr lang="es-MX" sz="1600" b="1" u="sng" dirty="0" smtClean="0">
                <a:latin typeface="Arial" panose="020B0604020202020204" pitchFamily="34" charset="0"/>
                <a:cs typeface="Arial" panose="020B0604020202020204" pitchFamily="34" charset="0"/>
              </a:rPr>
              <a:t>discapacidad</a:t>
            </a:r>
            <a:r>
              <a:rPr lang="es-MX" sz="1600" dirty="0" smtClean="0">
                <a:latin typeface="Arial" panose="020B0604020202020204" pitchFamily="34" charset="0"/>
                <a:cs typeface="Arial" panose="020B0604020202020204" pitchFamily="34" charset="0"/>
              </a:rPr>
              <a:t>. </a:t>
            </a:r>
          </a:p>
          <a:p>
            <a:pPr algn="just"/>
            <a:endParaRPr lang="es-MX"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3210737" y="273839"/>
            <a:ext cx="5588951" cy="1325563"/>
          </a:xfrm>
        </p:spPr>
        <p:txBody>
          <a:bodyPr>
            <a:noAutofit/>
          </a:bodyPr>
          <a:lstStyle/>
          <a:p>
            <a:pPr lvl="0" algn="ctr">
              <a:lnSpc>
                <a:spcPct val="100000"/>
              </a:lnSpc>
              <a:spcBef>
                <a:spcPts val="0"/>
              </a:spcBef>
            </a:pPr>
            <a:r>
              <a:rPr lang="es-MX" sz="1800" dirty="0">
                <a:latin typeface="Arial" panose="020B0604020202020204" pitchFamily="34" charset="0"/>
                <a:cs typeface="Arial" panose="020B0604020202020204" pitchFamily="34" charset="0"/>
              </a:rPr>
              <a:t>Informe estadístico sobre el número de personas que </a:t>
            </a:r>
            <a:r>
              <a:rPr lang="es-MX" sz="1800" dirty="0" smtClean="0">
                <a:latin typeface="Arial" panose="020B0604020202020204" pitchFamily="34" charset="0"/>
                <a:cs typeface="Arial" panose="020B0604020202020204" pitchFamily="34" charset="0"/>
              </a:rPr>
              <a:t>pertenece</a:t>
            </a:r>
            <a:r>
              <a:rPr lang="es-MX" sz="1800" dirty="0" smtClean="0">
                <a:solidFill>
                  <a:srgbClr val="FF0000"/>
                </a:solidFill>
                <a:latin typeface="Arial" panose="020B0604020202020204" pitchFamily="34" charset="0"/>
                <a:cs typeface="Arial" panose="020B0604020202020204" pitchFamily="34" charset="0"/>
              </a:rPr>
              <a:t>n</a:t>
            </a:r>
            <a:r>
              <a:rPr lang="es-MX" sz="1800" dirty="0" smtClean="0">
                <a:latin typeface="Arial" panose="020B0604020202020204" pitchFamily="34" charset="0"/>
                <a:cs typeface="Arial" panose="020B0604020202020204" pitchFamily="34" charset="0"/>
              </a:rPr>
              <a:t> </a:t>
            </a:r>
            <a:r>
              <a:rPr lang="es-MX" sz="1800" dirty="0">
                <a:latin typeface="Arial" panose="020B0604020202020204" pitchFamily="34" charset="0"/>
                <a:cs typeface="Arial" panose="020B0604020202020204" pitchFamily="34" charset="0"/>
              </a:rPr>
              <a:t>a alguna población históricamente vulnerada en el estado de </a:t>
            </a:r>
            <a:r>
              <a:rPr lang="es-MX" sz="1800" dirty="0" smtClean="0">
                <a:latin typeface="Arial" panose="020B0604020202020204" pitchFamily="34" charset="0"/>
                <a:cs typeface="Arial" panose="020B0604020202020204" pitchFamily="34" charset="0"/>
              </a:rPr>
              <a:t>Morelos 2021.</a:t>
            </a:r>
            <a:endParaRPr lang="es-MX" sz="1800" b="1" dirty="0">
              <a:solidFill>
                <a:prstClr val="black"/>
              </a:solidFill>
              <a:latin typeface="Arial" panose="020B0604020202020204" pitchFamily="34" charset="0"/>
              <a:ea typeface="+mn-ea"/>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fld id="{E0FA0DA3-0F5C-B84D-9D5F-C5059644BF98}" type="slidenum">
              <a:rPr lang="es-MX" smtClean="0"/>
              <a:t>11</a:t>
            </a:fld>
            <a:endParaRPr lang="es-MX"/>
          </a:p>
        </p:txBody>
      </p:sp>
      <p:sp>
        <p:nvSpPr>
          <p:cNvPr id="11" name="CuadroTexto 10"/>
          <p:cNvSpPr txBox="1"/>
          <p:nvPr/>
        </p:nvSpPr>
        <p:spPr>
          <a:xfrm>
            <a:off x="297485" y="5839411"/>
            <a:ext cx="4515415" cy="58477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 </a:t>
            </a:r>
            <a:r>
              <a:rPr lang="es-MX" sz="800" dirty="0" smtClean="0">
                <a:latin typeface="Arial" panose="020B0604020202020204" pitchFamily="34" charset="0"/>
                <a:cs typeface="Arial" panose="020B0604020202020204" pitchFamily="34" charset="0"/>
              </a:rPr>
              <a:t>Fuente. El </a:t>
            </a:r>
            <a:r>
              <a:rPr lang="es-MX" sz="800" dirty="0">
                <a:latin typeface="Arial" panose="020B0604020202020204" pitchFamily="34" charset="0"/>
                <a:cs typeface="Arial" panose="020B0604020202020204" pitchFamily="34" charset="0"/>
              </a:rPr>
              <a:t>cual puede ser consultado en la siguiente liga de internet:</a:t>
            </a:r>
          </a:p>
          <a:p>
            <a:pPr algn="just"/>
            <a:r>
              <a:rPr lang="es-MX" sz="800" dirty="0">
                <a:latin typeface="Arial" panose="020B0604020202020204" pitchFamily="34" charset="0"/>
                <a:cs typeface="Arial" panose="020B0604020202020204" pitchFamily="34" charset="0"/>
              </a:rPr>
              <a:t> </a:t>
            </a:r>
            <a:r>
              <a:rPr lang="es-MX" sz="800" dirty="0">
                <a:latin typeface="Arial" panose="020B0604020202020204" pitchFamily="34" charset="0"/>
                <a:cs typeface="Arial" panose="020B0604020202020204" pitchFamily="34" charset="0"/>
                <a:hlinkClick r:id="rId4"/>
              </a:rPr>
              <a:t>https://</a:t>
            </a:r>
            <a:r>
              <a:rPr lang="es-MX" sz="800" dirty="0" smtClean="0">
                <a:latin typeface="Arial" panose="020B0604020202020204" pitchFamily="34" charset="0"/>
                <a:cs typeface="Arial" panose="020B0604020202020204" pitchFamily="34" charset="0"/>
                <a:hlinkClick r:id="rId4"/>
              </a:rPr>
              <a:t>impepac.mx/wp-content/uploads/2023/05/INFORME%20ESTAD%C3%8DSTICO%20GRUPOS%20EN%20SITUACI%C3%93N%20DE%20VULNERABILIDAD.pdf</a:t>
            </a:r>
            <a:r>
              <a:rPr lang="es-MX" sz="800" dirty="0" smtClean="0">
                <a:latin typeface="Arial" panose="020B0604020202020204" pitchFamily="34" charset="0"/>
                <a:cs typeface="Arial" panose="020B0604020202020204" pitchFamily="34" charset="0"/>
              </a:rPr>
              <a:t>   </a:t>
            </a:r>
            <a:endParaRPr lang="es-MX" sz="800" dirty="0">
              <a:latin typeface="Arial" panose="020B0604020202020204" pitchFamily="34" charset="0"/>
              <a:cs typeface="Arial" panose="020B0604020202020204" pitchFamily="34" charset="0"/>
            </a:endParaRPr>
          </a:p>
        </p:txBody>
      </p:sp>
      <p:pic>
        <p:nvPicPr>
          <p:cNvPr id="13" name="Imagen 12"/>
          <p:cNvPicPr/>
          <p:nvPr/>
        </p:nvPicPr>
        <p:blipFill>
          <a:blip r:embed="rId5"/>
          <a:stretch>
            <a:fillRect/>
          </a:stretch>
        </p:blipFill>
        <p:spPr>
          <a:xfrm>
            <a:off x="5261918" y="1557558"/>
            <a:ext cx="6536561" cy="3861587"/>
          </a:xfrm>
          <a:prstGeom prst="rect">
            <a:avLst/>
          </a:prstGeom>
        </p:spPr>
      </p:pic>
    </p:spTree>
    <p:extLst>
      <p:ext uri="{BB962C8B-B14F-4D97-AF65-F5344CB8AC3E}">
        <p14:creationId xmlns:p14="http://schemas.microsoft.com/office/powerpoint/2010/main" val="3714273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6842"/>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343941" y="2210001"/>
            <a:ext cx="3570744" cy="2862322"/>
          </a:xfrm>
          <a:prstGeom prst="rect">
            <a:avLst/>
          </a:prstGeom>
          <a:noFill/>
        </p:spPr>
        <p:txBody>
          <a:bodyPr wrap="square" rtlCol="0">
            <a:spAutoFit/>
          </a:bodyPr>
          <a:lstStyle/>
          <a:p>
            <a:pPr algn="just"/>
            <a:r>
              <a:rPr lang="es-MX" dirty="0" smtClean="0">
                <a:latin typeface="Arial" panose="020B0604020202020204" pitchFamily="34" charset="0"/>
                <a:cs typeface="Arial" panose="020B0604020202020204" pitchFamily="34" charset="0"/>
              </a:rPr>
              <a:t>Personas </a:t>
            </a:r>
            <a:r>
              <a:rPr lang="es-MX" dirty="0">
                <a:latin typeface="Arial" panose="020B0604020202020204" pitchFamily="34" charset="0"/>
                <a:cs typeface="Arial" panose="020B0604020202020204" pitchFamily="34" charset="0"/>
              </a:rPr>
              <a:t>que tienen </a:t>
            </a:r>
            <a:r>
              <a:rPr lang="es-MX" b="1" dirty="0">
                <a:latin typeface="Arial" panose="020B0604020202020204" pitchFamily="34" charset="0"/>
                <a:cs typeface="Arial" panose="020B0604020202020204" pitchFamily="34" charset="0"/>
              </a:rPr>
              <a:t>deficiencias físicas, visuales, motrices, auditivas o </a:t>
            </a:r>
            <a:r>
              <a:rPr lang="es-MX" b="1" dirty="0" smtClean="0">
                <a:latin typeface="Arial" panose="020B0604020202020204" pitchFamily="34" charset="0"/>
                <a:cs typeface="Arial" panose="020B0604020202020204" pitchFamily="34" charset="0"/>
              </a:rPr>
              <a:t>cognitivas, </a:t>
            </a:r>
            <a:r>
              <a:rPr lang="es-MX" dirty="0" smtClean="0">
                <a:latin typeface="Arial" panose="020B0604020202020204" pitchFamily="34" charset="0"/>
                <a:cs typeface="Arial" panose="020B0604020202020204" pitchFamily="34" charset="0"/>
              </a:rPr>
              <a:t>de </a:t>
            </a:r>
            <a:r>
              <a:rPr lang="es-MX" dirty="0">
                <a:latin typeface="Arial" panose="020B0604020202020204" pitchFamily="34" charset="0"/>
                <a:cs typeface="Arial" panose="020B0604020202020204" pitchFamily="34" charset="0"/>
              </a:rPr>
              <a:t>carácter permanente, que al interactuar con diversas barreras, puedan impedir su participación plena y efectiva en la sociedad, en igualdad de condiciones con las demás.</a:t>
            </a:r>
          </a:p>
        </p:txBody>
      </p:sp>
      <p:sp>
        <p:nvSpPr>
          <p:cNvPr id="17" name="Título 1"/>
          <p:cNvSpPr>
            <a:spLocks noGrp="1"/>
          </p:cNvSpPr>
          <p:nvPr>
            <p:ph type="title"/>
          </p:nvPr>
        </p:nvSpPr>
        <p:spPr>
          <a:xfrm>
            <a:off x="3197686" y="227478"/>
            <a:ext cx="5483168" cy="930922"/>
          </a:xfrm>
        </p:spPr>
        <p:txBody>
          <a:bodyPr>
            <a:noAutofit/>
          </a:bodyPr>
          <a:lstStyle/>
          <a:p>
            <a:pPr algn="ctr"/>
            <a:r>
              <a:rPr lang="es-MX" sz="1800" b="1" dirty="0" smtClean="0">
                <a:latin typeface="Arial" panose="020B0604020202020204" pitchFamily="34" charset="0"/>
                <a:cs typeface="Arial" panose="020B0604020202020204" pitchFamily="34" charset="0"/>
              </a:rPr>
              <a:t>Conceptos</a:t>
            </a:r>
            <a:endParaRPr lang="es-MX" sz="1800" b="1" dirty="0">
              <a:latin typeface="Arial" panose="020B0604020202020204" pitchFamily="34" charset="0"/>
              <a:cs typeface="Arial" panose="020B0604020202020204" pitchFamily="34" charset="0"/>
            </a:endParaRPr>
          </a:p>
        </p:txBody>
      </p:sp>
      <p:sp>
        <p:nvSpPr>
          <p:cNvPr id="10" name="CuadroTexto 9"/>
          <p:cNvSpPr txBox="1"/>
          <p:nvPr/>
        </p:nvSpPr>
        <p:spPr>
          <a:xfrm>
            <a:off x="474214" y="5590784"/>
            <a:ext cx="2845199" cy="338554"/>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a:t>
            </a:r>
            <a:r>
              <a:rPr lang="es-MX" sz="800" dirty="0" smtClean="0">
                <a:solidFill>
                  <a:srgbClr val="FF0000"/>
                </a:solidFill>
                <a:latin typeface="Arial" panose="020B0604020202020204" pitchFamily="34" charset="0"/>
                <a:cs typeface="Arial" panose="020B0604020202020204" pitchFamily="34" charset="0"/>
              </a:rPr>
              <a:t>Artículo 4 </a:t>
            </a:r>
            <a:r>
              <a:rPr lang="es-MX" sz="800" dirty="0" smtClean="0">
                <a:latin typeface="Arial" panose="020B0604020202020204" pitchFamily="34" charset="0"/>
                <a:cs typeface="Arial" panose="020B0604020202020204" pitchFamily="34" charset="0"/>
              </a:rPr>
              <a:t>del Código </a:t>
            </a:r>
            <a:r>
              <a:rPr lang="es-MX" sz="800" dirty="0">
                <a:latin typeface="Arial" panose="020B0604020202020204" pitchFamily="34" charset="0"/>
                <a:cs typeface="Arial" panose="020B0604020202020204" pitchFamily="34" charset="0"/>
              </a:rPr>
              <a:t>de Instituciones y Procedimientos Electorales para el Estado de Morelos </a:t>
            </a:r>
          </a:p>
        </p:txBody>
      </p:sp>
      <p:pic>
        <p:nvPicPr>
          <p:cNvPr id="3" name="Imagen 2"/>
          <p:cNvPicPr>
            <a:picLocks noChangeAspect="1"/>
          </p:cNvPicPr>
          <p:nvPr/>
        </p:nvPicPr>
        <p:blipFill>
          <a:blip r:embed="rId5"/>
          <a:stretch>
            <a:fillRect/>
          </a:stretch>
        </p:blipFill>
        <p:spPr>
          <a:xfrm>
            <a:off x="4002665" y="1418554"/>
            <a:ext cx="7795814" cy="4341507"/>
          </a:xfrm>
          <a:prstGeom prst="rect">
            <a:avLst/>
          </a:prstGeom>
        </p:spPr>
      </p:pic>
      <p:sp>
        <p:nvSpPr>
          <p:cNvPr id="11" name="CuadroTexto 10"/>
          <p:cNvSpPr txBox="1"/>
          <p:nvPr/>
        </p:nvSpPr>
        <p:spPr>
          <a:xfrm>
            <a:off x="4002665" y="5952734"/>
            <a:ext cx="2845199" cy="830997"/>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“LA ATENCIÓN PÚBLICA A </a:t>
            </a:r>
            <a:r>
              <a:rPr lang="es-MX" sz="800" dirty="0" smtClean="0">
                <a:latin typeface="Arial" panose="020B0604020202020204" pitchFamily="34" charset="0"/>
                <a:cs typeface="Arial" panose="020B0604020202020204" pitchFamily="34" charset="0"/>
              </a:rPr>
              <a:t>LAS PERSONAS </a:t>
            </a:r>
            <a:r>
              <a:rPr lang="es-MX" sz="800" dirty="0">
                <a:latin typeface="Arial" panose="020B0604020202020204" pitchFamily="34" charset="0"/>
                <a:cs typeface="Arial" panose="020B0604020202020204" pitchFamily="34" charset="0"/>
              </a:rPr>
              <a:t>CON </a:t>
            </a:r>
            <a:r>
              <a:rPr lang="es-MX" sz="800" dirty="0" smtClean="0">
                <a:latin typeface="Arial" panose="020B0604020202020204" pitchFamily="34" charset="0"/>
                <a:cs typeface="Arial" panose="020B0604020202020204" pitchFamily="34" charset="0"/>
              </a:rPr>
              <a:t>DISCAPACIDAD A </a:t>
            </a:r>
            <a:r>
              <a:rPr lang="es-MX" sz="800" dirty="0">
                <a:latin typeface="Arial" panose="020B0604020202020204" pitchFamily="34" charset="0"/>
                <a:cs typeface="Arial" panose="020B0604020202020204" pitchFamily="34" charset="0"/>
              </a:rPr>
              <a:t>LA LUZ DEL MODELO SOCIAL</a:t>
            </a:r>
            <a:r>
              <a:rPr lang="es-MX" sz="800" dirty="0" smtClean="0">
                <a:latin typeface="Arial" panose="020B0604020202020204" pitchFamily="34" charset="0"/>
                <a:cs typeface="Arial" panose="020B0604020202020204" pitchFamily="34" charset="0"/>
              </a:rPr>
              <a:t>”</a:t>
            </a:r>
          </a:p>
          <a:p>
            <a:pPr algn="just"/>
            <a:r>
              <a:rPr lang="es-MX" sz="800" dirty="0">
                <a:latin typeface="Arial" panose="020B0604020202020204" pitchFamily="34" charset="0"/>
                <a:cs typeface="Arial" panose="020B0604020202020204" pitchFamily="34" charset="0"/>
              </a:rPr>
              <a:t>-MTRO. ALEJANDRO GALLARDO </a:t>
            </a:r>
            <a:r>
              <a:rPr lang="es-MX" sz="800" dirty="0" smtClean="0">
                <a:latin typeface="Arial" panose="020B0604020202020204" pitchFamily="34" charset="0"/>
                <a:cs typeface="Arial" panose="020B0604020202020204" pitchFamily="34" charset="0"/>
              </a:rPr>
              <a:t>LÓPEZ. </a:t>
            </a:r>
            <a:endParaRPr lang="es-MX" sz="800" dirty="0">
              <a:latin typeface="Arial" panose="020B0604020202020204" pitchFamily="34" charset="0"/>
              <a:cs typeface="Arial" panose="020B0604020202020204" pitchFamily="34" charset="0"/>
            </a:endParaRPr>
          </a:p>
          <a:p>
            <a:pPr algn="just"/>
            <a:r>
              <a:rPr lang="es-MX" sz="800" dirty="0">
                <a:latin typeface="Arial" panose="020B0604020202020204" pitchFamily="34" charset="0"/>
                <a:cs typeface="Arial" panose="020B0604020202020204" pitchFamily="34" charset="0"/>
              </a:rPr>
              <a:t>Secretario Técnico de la Comisión de Atención a Grupos</a:t>
            </a:r>
          </a:p>
          <a:p>
            <a:pPr algn="just"/>
            <a:r>
              <a:rPr lang="es-MX" sz="800" dirty="0">
                <a:latin typeface="Arial" panose="020B0604020202020204" pitchFamily="34" charset="0"/>
                <a:cs typeface="Arial" panose="020B0604020202020204" pitchFamily="34" charset="0"/>
              </a:rPr>
              <a:t>Vulnerables y Personas con </a:t>
            </a:r>
            <a:r>
              <a:rPr lang="es-MX" sz="800" dirty="0" smtClean="0">
                <a:latin typeface="Arial" panose="020B0604020202020204" pitchFamily="34" charset="0"/>
                <a:cs typeface="Arial" panose="020B0604020202020204" pitchFamily="34" charset="0"/>
              </a:rPr>
              <a:t>discapacidad Congreso </a:t>
            </a:r>
            <a:r>
              <a:rPr lang="es-MX" sz="800" dirty="0">
                <a:latin typeface="Arial" panose="020B0604020202020204" pitchFamily="34" charset="0"/>
                <a:cs typeface="Arial" panose="020B0604020202020204" pitchFamily="34" charset="0"/>
              </a:rPr>
              <a:t>del Estado de Morelos</a:t>
            </a:r>
          </a:p>
        </p:txBody>
      </p:sp>
    </p:spTree>
    <p:extLst>
      <p:ext uri="{BB962C8B-B14F-4D97-AF65-F5344CB8AC3E}">
        <p14:creationId xmlns:p14="http://schemas.microsoft.com/office/powerpoint/2010/main" val="3289465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3134" y="13685"/>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7" name="Título 1"/>
          <p:cNvSpPr>
            <a:spLocks noGrp="1"/>
          </p:cNvSpPr>
          <p:nvPr>
            <p:ph type="title"/>
          </p:nvPr>
        </p:nvSpPr>
        <p:spPr>
          <a:xfrm>
            <a:off x="2943969" y="273839"/>
            <a:ext cx="5990602" cy="1325563"/>
          </a:xfrm>
        </p:spPr>
        <p:txBody>
          <a:bodyPr>
            <a:noAutofit/>
          </a:bodyPr>
          <a:lstStyle/>
          <a:p>
            <a:pPr algn="ctr"/>
            <a:r>
              <a:rPr lang="es-MX" sz="1800" b="1" dirty="0">
                <a:latin typeface="Arial" panose="020B0604020202020204" pitchFamily="34" charset="0"/>
                <a:cs typeface="Arial" panose="020B0604020202020204" pitchFamily="34" charset="0"/>
              </a:rPr>
              <a:t>Ley</a:t>
            </a:r>
            <a:r>
              <a:rPr lang="es-MX" sz="1800" dirty="0">
                <a:latin typeface="Arial" panose="020B0604020202020204" pitchFamily="34" charset="0"/>
                <a:cs typeface="Arial" panose="020B0604020202020204" pitchFamily="34" charset="0"/>
              </a:rPr>
              <a:t> </a:t>
            </a:r>
            <a:r>
              <a:rPr lang="es-MX" sz="1800" b="1" dirty="0">
                <a:latin typeface="Arial" panose="020B0604020202020204" pitchFamily="34" charset="0"/>
                <a:cs typeface="Arial" panose="020B0604020202020204" pitchFamily="34" charset="0"/>
              </a:rPr>
              <a:t>para la Inclusión al Desarrollo de las Personas con Discapacidad del Estado de Morelos</a:t>
            </a:r>
          </a:p>
        </p:txBody>
      </p:sp>
      <p:sp>
        <p:nvSpPr>
          <p:cNvPr id="10" name="CuadroTexto 9"/>
          <p:cNvSpPr txBox="1"/>
          <p:nvPr/>
        </p:nvSpPr>
        <p:spPr>
          <a:xfrm>
            <a:off x="352487" y="6153448"/>
            <a:ext cx="4515415"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T</a:t>
            </a:r>
            <a:r>
              <a:rPr lang="es-MX" sz="800" dirty="0" smtClean="0">
                <a:latin typeface="Arial" panose="020B0604020202020204" pitchFamily="34" charset="0"/>
                <a:cs typeface="Arial" panose="020B0604020202020204" pitchFamily="34" charset="0"/>
              </a:rPr>
              <a:t>iene </a:t>
            </a:r>
            <a:r>
              <a:rPr lang="es-MX" sz="800" dirty="0">
                <a:latin typeface="Arial" panose="020B0604020202020204" pitchFamily="34" charset="0"/>
                <a:cs typeface="Arial" panose="020B0604020202020204" pitchFamily="34" charset="0"/>
              </a:rPr>
              <a:t>por objeto el “normar las medidas y acciones que contribuyan a lograr el ejercicio de los derechos, libertades e igualdad de oportunidades para la plena inclusión al desarrollo de las personas con discapacidad en un plano de igualdad al resto de los habitantes del estado</a:t>
            </a:r>
            <a:r>
              <a:rPr lang="es-MX" sz="800" dirty="0" smtClean="0">
                <a:latin typeface="Arial" panose="020B0604020202020204" pitchFamily="34" charset="0"/>
                <a:cs typeface="Arial" panose="020B0604020202020204" pitchFamily="34" charset="0"/>
              </a:rPr>
              <a:t>”. </a:t>
            </a:r>
            <a:endParaRPr lang="es-MX" sz="8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14286139"/>
              </p:ext>
            </p:extLst>
          </p:nvPr>
        </p:nvGraphicFramePr>
        <p:xfrm>
          <a:off x="3319413" y="1580620"/>
          <a:ext cx="5934710" cy="1143000"/>
        </p:xfrm>
        <a:graphic>
          <a:graphicData uri="http://schemas.openxmlformats.org/drawingml/2006/table">
            <a:tbl>
              <a:tblPr firstRow="1" firstCol="1" bandRow="1">
                <a:tableStyleId>{5C22544A-7EE6-4342-B048-85BDC9FD1C3A}</a:tableStyleId>
              </a:tblPr>
              <a:tblGrid>
                <a:gridCol w="1617345"/>
                <a:gridCol w="4317365"/>
              </a:tblGrid>
              <a:tr h="0">
                <a:tc>
                  <a:txBody>
                    <a:bodyPr/>
                    <a:lstStyle/>
                    <a:p>
                      <a:pPr algn="ctr">
                        <a:lnSpc>
                          <a:spcPct val="150000"/>
                        </a:lnSpc>
                        <a:spcAft>
                          <a:spcPts val="0"/>
                        </a:spcAft>
                      </a:pPr>
                      <a:r>
                        <a:rPr lang="es-ES" sz="1000" dirty="0">
                          <a:effectLst/>
                          <a:latin typeface="Arial" panose="020B0604020202020204" pitchFamily="34" charset="0"/>
                          <a:cs typeface="Arial" panose="020B0604020202020204" pitchFamily="34" charset="0"/>
                        </a:rPr>
                        <a:t>Accesibilidad Universal.</a:t>
                      </a:r>
                      <a:endParaRPr lang="es-MX" sz="1000" dirty="0">
                        <a:effectLst/>
                        <a:latin typeface="Arial" panose="020B0604020202020204" pitchFamily="34" charset="0"/>
                        <a:cs typeface="Arial" panose="020B0604020202020204" pitchFamily="34" charset="0"/>
                      </a:endParaRPr>
                    </a:p>
                    <a:p>
                      <a:pPr algn="ctr">
                        <a:lnSpc>
                          <a:spcPct val="150000"/>
                        </a:lnSpc>
                        <a:spcAft>
                          <a:spcPts val="0"/>
                        </a:spcAft>
                      </a:pPr>
                      <a:r>
                        <a:rPr lang="es-ES" sz="1000" dirty="0">
                          <a:effectLst/>
                          <a:latin typeface="Arial" panose="020B0604020202020204" pitchFamily="34" charset="0"/>
                          <a:cs typeface="Arial" panose="020B0604020202020204" pitchFamily="34" charset="0"/>
                        </a:rPr>
                        <a:t> </a:t>
                      </a:r>
                      <a:endParaRPr lang="es-MX"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Es la condición que deben cumplir los entornos, procesos, bienes, productos y servicios, así como los objetos, instrumentos, herramientas y dispositivos, para ser comprensibles, utilizables y practicables por todas las personas en condiciones de seguridad, comodidad y de la forma más autónoma y natural posible.</a:t>
                      </a:r>
                      <a:endParaRPr lang="es-MX"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540593575"/>
              </p:ext>
            </p:extLst>
          </p:nvPr>
        </p:nvGraphicFramePr>
        <p:xfrm>
          <a:off x="3319413" y="2856382"/>
          <a:ext cx="5934710" cy="1371600"/>
        </p:xfrm>
        <a:graphic>
          <a:graphicData uri="http://schemas.openxmlformats.org/drawingml/2006/table">
            <a:tbl>
              <a:tblPr firstRow="1" firstCol="1" bandRow="1">
                <a:tableStyleId>{5C22544A-7EE6-4342-B048-85BDC9FD1C3A}</a:tableStyleId>
              </a:tblPr>
              <a:tblGrid>
                <a:gridCol w="1617345"/>
                <a:gridCol w="4317365"/>
              </a:tblGrid>
              <a:tr h="0">
                <a:tc>
                  <a:txBody>
                    <a:bodyPr/>
                    <a:lstStyle/>
                    <a:p>
                      <a:pPr algn="ctr">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Asistencia social.</a:t>
                      </a:r>
                      <a:endParaRPr lang="es-MX"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Conjunto de acciones tendientes a modificar y mejorar las circunstancias de carácter social que impidan el desarrollo integral del individuo, así como la protección física, mental, y social de personas en estado de necesidad, abandono, indefensión, desventaja física y mental, hasta lograr su inclusión a una vida plena y productiva.</a:t>
                      </a:r>
                      <a:endParaRPr lang="es-MX"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335380675"/>
              </p:ext>
            </p:extLst>
          </p:nvPr>
        </p:nvGraphicFramePr>
        <p:xfrm>
          <a:off x="3319413" y="4325834"/>
          <a:ext cx="5934710" cy="1828800"/>
        </p:xfrm>
        <a:graphic>
          <a:graphicData uri="http://schemas.openxmlformats.org/drawingml/2006/table">
            <a:tbl>
              <a:tblPr firstRow="1" firstCol="1" bandRow="1">
                <a:tableStyleId>{5C22544A-7EE6-4342-B048-85BDC9FD1C3A}</a:tableStyleId>
              </a:tblPr>
              <a:tblGrid>
                <a:gridCol w="1617345"/>
                <a:gridCol w="4317365"/>
              </a:tblGrid>
              <a:tr h="0">
                <a:tc>
                  <a:txBody>
                    <a:bodyPr/>
                    <a:lstStyle/>
                    <a:p>
                      <a:pPr algn="ctr">
                        <a:lnSpc>
                          <a:spcPct val="150000"/>
                        </a:lnSpc>
                        <a:spcAft>
                          <a:spcPts val="0"/>
                        </a:spcAft>
                      </a:pPr>
                      <a:r>
                        <a:rPr lang="es-ES" sz="1000" dirty="0">
                          <a:effectLst/>
                          <a:latin typeface="Arial" panose="020B0604020202020204" pitchFamily="34" charset="0"/>
                          <a:cs typeface="Arial" panose="020B0604020202020204" pitchFamily="34" charset="0"/>
                        </a:rPr>
                        <a:t>Diseño Universal.</a:t>
                      </a:r>
                      <a:endParaRPr lang="es-MX"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Es la actividad por la que se conciben o proyectan desde el origen y siempre que ello sea posible, bienes, productos, servicios, objetos, instrumentos, entornos, procesos, programas y dispositivos o herramientas, que puedan utilizar todas las personas, en la mayor medida posible, sin necesidad de adaptación ni diseño especializado. El diseño universal no excluirá las ayudas técnicas para grupos particulares de personas con discapacidad, cuando se necesiten.</a:t>
                      </a:r>
                      <a:endParaRPr lang="es-MX"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162" y="2313944"/>
            <a:ext cx="2740539" cy="27405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7369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4480"/>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723191" y="1885366"/>
            <a:ext cx="5857071" cy="4031873"/>
          </a:xfrm>
          <a:prstGeom prst="rect">
            <a:avLst/>
          </a:prstGeom>
          <a:noFill/>
        </p:spPr>
        <p:txBody>
          <a:bodyPr wrap="square" rtlCol="0">
            <a:spAutoFit/>
          </a:bodyPr>
          <a:lstStyle/>
          <a:p>
            <a:pPr algn="just"/>
            <a:r>
              <a:rPr lang="es-ES" sz="1600" dirty="0" smtClean="0">
                <a:latin typeface="Arial" panose="020B0604020202020204" pitchFamily="34" charset="0"/>
                <a:cs typeface="Arial" panose="020B0604020202020204" pitchFamily="34" charset="0"/>
              </a:rPr>
              <a:t>Su Objetivo es </a:t>
            </a:r>
            <a:r>
              <a:rPr lang="es-ES" sz="1600" dirty="0">
                <a:latin typeface="Arial" panose="020B0604020202020204" pitchFamily="34" charset="0"/>
                <a:cs typeface="Arial" panose="020B0604020202020204" pitchFamily="34" charset="0"/>
              </a:rPr>
              <a:t>potenciar las capacidades en lugar de acentuar las discapacidades, consecuentemente, las reglas básicas para dirigirse a las personas con discapacidad son:</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marL="444500" algn="just"/>
            <a:r>
              <a:rPr lang="es-ES" sz="1600" dirty="0">
                <a:latin typeface="Arial" panose="020B0604020202020204" pitchFamily="34" charset="0"/>
                <a:cs typeface="Arial" panose="020B0604020202020204" pitchFamily="34" charset="0"/>
              </a:rPr>
              <a:t>● Presentarse con naturalidad. </a:t>
            </a:r>
            <a:endParaRPr lang="es-MX" sz="1600" dirty="0">
              <a:latin typeface="Arial" panose="020B0604020202020204" pitchFamily="34" charset="0"/>
              <a:cs typeface="Arial" panose="020B0604020202020204" pitchFamily="34" charset="0"/>
            </a:endParaRPr>
          </a:p>
          <a:p>
            <a:pPr marL="444500" algn="just"/>
            <a:r>
              <a:rPr lang="es-ES" sz="1600" dirty="0">
                <a:latin typeface="Arial" panose="020B0604020202020204" pitchFamily="34" charset="0"/>
                <a:cs typeface="Arial" panose="020B0604020202020204" pitchFamily="34" charset="0"/>
              </a:rPr>
              <a:t>● Mantener un trato igualitario y </a:t>
            </a:r>
            <a:endParaRPr lang="es-ES" sz="1600" dirty="0" smtClean="0">
              <a:latin typeface="Arial" panose="020B0604020202020204" pitchFamily="34" charset="0"/>
              <a:cs typeface="Arial" panose="020B0604020202020204" pitchFamily="34" charset="0"/>
            </a:endParaRPr>
          </a:p>
          <a:p>
            <a:pPr marL="444500" algn="just"/>
            <a:r>
              <a:rPr lang="es-ES" sz="1600" dirty="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   sin </a:t>
            </a:r>
            <a:r>
              <a:rPr lang="es-ES" sz="1600" dirty="0">
                <a:latin typeface="Arial" panose="020B0604020202020204" pitchFamily="34" charset="0"/>
                <a:cs typeface="Arial" panose="020B0604020202020204" pitchFamily="34" charset="0"/>
              </a:rPr>
              <a:t>discriminación alguna. </a:t>
            </a:r>
            <a:endParaRPr lang="es-MX" sz="1600" dirty="0">
              <a:latin typeface="Arial" panose="020B0604020202020204" pitchFamily="34" charset="0"/>
              <a:cs typeface="Arial" panose="020B0604020202020204" pitchFamily="34" charset="0"/>
            </a:endParaRPr>
          </a:p>
          <a:p>
            <a:pPr marL="444500" algn="just"/>
            <a:r>
              <a:rPr lang="es-ES" sz="1600" dirty="0">
                <a:latin typeface="Arial" panose="020B0604020202020204" pitchFamily="34" charset="0"/>
                <a:cs typeface="Arial" panose="020B0604020202020204" pitchFamily="34" charset="0"/>
              </a:rPr>
              <a:t>● Buscar el generar confianza. </a:t>
            </a:r>
            <a:endParaRPr lang="es-MX" sz="1600" dirty="0">
              <a:latin typeface="Arial" panose="020B0604020202020204" pitchFamily="34" charset="0"/>
              <a:cs typeface="Arial" panose="020B0604020202020204" pitchFamily="34" charset="0"/>
            </a:endParaRPr>
          </a:p>
          <a:p>
            <a:pPr marL="444500" algn="just"/>
            <a:r>
              <a:rPr lang="es-ES" sz="1600" dirty="0">
                <a:latin typeface="Arial" panose="020B0604020202020204" pitchFamily="34" charset="0"/>
                <a:cs typeface="Arial" panose="020B0604020202020204" pitchFamily="34" charset="0"/>
              </a:rPr>
              <a:t>● Ser tolerante, y</a:t>
            </a:r>
            <a:endParaRPr lang="es-MX" sz="1600" dirty="0">
              <a:latin typeface="Arial" panose="020B0604020202020204" pitchFamily="34" charset="0"/>
              <a:cs typeface="Arial" panose="020B0604020202020204" pitchFamily="34" charset="0"/>
            </a:endParaRPr>
          </a:p>
          <a:p>
            <a:pPr marL="444500" algn="just"/>
            <a:r>
              <a:rPr lang="es-ES" sz="1600" dirty="0">
                <a:latin typeface="Arial" panose="020B0604020202020204" pitchFamily="34" charset="0"/>
                <a:cs typeface="Arial" panose="020B0604020202020204" pitchFamily="34" charset="0"/>
              </a:rPr>
              <a:t>● Mostrar empatía.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ES" sz="1600" dirty="0" smtClean="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Por lo que, es importante que desde la perspectiva de la </a:t>
            </a:r>
            <a:r>
              <a:rPr lang="es-ES" sz="1600" b="1" u="sng" dirty="0">
                <a:latin typeface="Arial" panose="020B0604020202020204" pitchFamily="34" charset="0"/>
                <a:cs typeface="Arial" panose="020B0604020202020204" pitchFamily="34" charset="0"/>
              </a:rPr>
              <a:t>interculturalidad y la inclusión se destaquen los puntos de coincidencia y no de diferencia hacia las personas</a:t>
            </a:r>
            <a:r>
              <a:rPr lang="es-ES" sz="1600" dirty="0">
                <a:latin typeface="Arial" panose="020B0604020202020204" pitchFamily="34" charset="0"/>
                <a:cs typeface="Arial" panose="020B0604020202020204" pitchFamily="34" charset="0"/>
              </a:rPr>
              <a:t>. Ninguna persona con discapacidad es igual a otra. </a:t>
            </a:r>
            <a:endParaRPr lang="es-MX" sz="16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smtClean="0">
                <a:latin typeface="Arial" panose="020B0604020202020204" pitchFamily="34" charset="0"/>
                <a:cs typeface="Arial" panose="020B0604020202020204" pitchFamily="34" charset="0"/>
              </a:rPr>
              <a:t>Modelo Social </a:t>
            </a:r>
            <a:r>
              <a:rPr lang="es-MX" sz="1800" b="1" dirty="0">
                <a:latin typeface="Arial" panose="020B0604020202020204" pitchFamily="34" charset="0"/>
                <a:cs typeface="Arial" panose="020B0604020202020204" pitchFamily="34" charset="0"/>
              </a:rPr>
              <a:t>de la </a:t>
            </a:r>
            <a:r>
              <a:rPr lang="es-MX" sz="1800" b="1" dirty="0" smtClean="0">
                <a:latin typeface="Arial" panose="020B0604020202020204" pitchFamily="34" charset="0"/>
                <a:cs typeface="Arial" panose="020B0604020202020204" pitchFamily="34" charset="0"/>
              </a:rPr>
              <a:t>Discapacidad </a:t>
            </a:r>
            <a:endParaRPr lang="es-MX" sz="1800" b="1" dirty="0">
              <a:latin typeface="Arial" panose="020B0604020202020204" pitchFamily="34" charset="0"/>
              <a:cs typeface="Arial" panose="020B0604020202020204" pitchFamily="34" charset="0"/>
            </a:endParaRPr>
          </a:p>
        </p:txBody>
      </p:sp>
      <p:pic>
        <p:nvPicPr>
          <p:cNvPr id="2050" name="Picture 2" descr="El cambio de paradigma de la discapacidad: del modelo médico al modelo  soci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9941" y="2313944"/>
            <a:ext cx="4741805" cy="3161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955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4480"/>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820306" y="2602263"/>
            <a:ext cx="5857071" cy="2308324"/>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Este modelo, señala que la </a:t>
            </a:r>
            <a:r>
              <a:rPr lang="es-MX" sz="1600" b="1" dirty="0">
                <a:latin typeface="Arial" panose="020B0604020202020204" pitchFamily="34" charset="0"/>
                <a:cs typeface="Arial" panose="020B0604020202020204" pitchFamily="34" charset="0"/>
              </a:rPr>
              <a:t>DISCRIMINACIÓN y EXCLUSIÓN </a:t>
            </a:r>
            <a:r>
              <a:rPr lang="es-MX" sz="1600" dirty="0">
                <a:latin typeface="Arial" panose="020B0604020202020204" pitchFamily="34" charset="0"/>
                <a:cs typeface="Arial" panose="020B0604020202020204" pitchFamily="34" charset="0"/>
              </a:rPr>
              <a:t>no es </a:t>
            </a:r>
            <a:r>
              <a:rPr lang="es-MX" sz="1600" dirty="0" smtClean="0">
                <a:latin typeface="Arial" panose="020B0604020202020204" pitchFamily="34" charset="0"/>
                <a:cs typeface="Arial" panose="020B0604020202020204" pitchFamily="34" charset="0"/>
              </a:rPr>
              <a:t>un problema </a:t>
            </a:r>
            <a:r>
              <a:rPr lang="es-MX" sz="1600" dirty="0">
                <a:latin typeface="Arial" panose="020B0604020202020204" pitchFamily="34" charset="0"/>
                <a:cs typeface="Arial" panose="020B0604020202020204" pitchFamily="34" charset="0"/>
              </a:rPr>
              <a:t>del individuo, sino de la sociedad y el Gobierno </a:t>
            </a:r>
            <a:r>
              <a:rPr lang="es-MX" sz="1600" dirty="0" smtClean="0">
                <a:latin typeface="Arial" panose="020B0604020202020204" pitchFamily="34" charset="0"/>
                <a:cs typeface="Arial" panose="020B0604020202020204" pitchFamily="34" charset="0"/>
              </a:rPr>
              <a:t>quienes deben eliminar las </a:t>
            </a:r>
            <a:r>
              <a:rPr lang="es-MX" sz="1600" dirty="0">
                <a:latin typeface="Arial" panose="020B0604020202020204" pitchFamily="34" charset="0"/>
                <a:cs typeface="Arial" panose="020B0604020202020204" pitchFamily="34" charset="0"/>
              </a:rPr>
              <a:t>barreras del </a:t>
            </a:r>
            <a:r>
              <a:rPr lang="es-MX" sz="1600" dirty="0" smtClean="0">
                <a:latin typeface="Arial" panose="020B0604020202020204" pitchFamily="34" charset="0"/>
                <a:cs typeface="Arial" panose="020B0604020202020204" pitchFamily="34" charset="0"/>
              </a:rPr>
              <a:t>entorno social hacia las personas con discapacidad.  </a:t>
            </a:r>
          </a:p>
          <a:p>
            <a:pPr algn="just"/>
            <a:endParaRPr lang="es-MX" sz="1600" dirty="0" smtClean="0">
              <a:latin typeface="Arial" panose="020B0604020202020204" pitchFamily="34" charset="0"/>
              <a:cs typeface="Arial" panose="020B0604020202020204" pitchFamily="34" charset="0"/>
            </a:endParaRPr>
          </a:p>
          <a:p>
            <a:pPr algn="just"/>
            <a:endParaRPr lang="es-MX" sz="1600" dirty="0">
              <a:latin typeface="Arial" panose="020B0604020202020204" pitchFamily="34" charset="0"/>
              <a:cs typeface="Arial" panose="020B0604020202020204" pitchFamily="34" charset="0"/>
            </a:endParaRPr>
          </a:p>
          <a:p>
            <a:pPr algn="just"/>
            <a:r>
              <a:rPr lang="es-MX" sz="1600" dirty="0" smtClean="0">
                <a:latin typeface="Arial" panose="020B0604020202020204" pitchFamily="34" charset="0"/>
                <a:cs typeface="Arial" panose="020B0604020202020204" pitchFamily="34" charset="0"/>
              </a:rPr>
              <a:t>Desde </a:t>
            </a:r>
            <a:r>
              <a:rPr lang="es-MX" sz="1600" dirty="0">
                <a:latin typeface="Arial" panose="020B0604020202020204" pitchFamily="34" charset="0"/>
                <a:cs typeface="Arial" panose="020B0604020202020204" pitchFamily="34" charset="0"/>
              </a:rPr>
              <a:t>el punto de vista jurídico, la discapacidad evoluciona de </a:t>
            </a:r>
            <a:r>
              <a:rPr lang="es-MX" sz="1600" dirty="0" smtClean="0">
                <a:latin typeface="Arial" panose="020B0604020202020204" pitchFamily="34" charset="0"/>
                <a:cs typeface="Arial" panose="020B0604020202020204" pitchFamily="34" charset="0"/>
              </a:rPr>
              <a:t>lo asistencial </a:t>
            </a:r>
            <a:r>
              <a:rPr lang="es-MX" sz="1600" dirty="0">
                <a:latin typeface="Arial" panose="020B0604020202020204" pitchFamily="34" charset="0"/>
                <a:cs typeface="Arial" panose="020B0604020202020204" pitchFamily="34" charset="0"/>
              </a:rPr>
              <a:t>para considerarla como una cuestión de Derechos </a:t>
            </a:r>
            <a:r>
              <a:rPr lang="es-MX" sz="1600" dirty="0" smtClean="0">
                <a:latin typeface="Arial" panose="020B0604020202020204" pitchFamily="34" charset="0"/>
                <a:cs typeface="Arial" panose="020B0604020202020204" pitchFamily="34" charset="0"/>
              </a:rPr>
              <a:t>Humanos.</a:t>
            </a:r>
            <a:endParaRPr lang="es-MX" sz="16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smtClean="0">
                <a:latin typeface="Arial" panose="020B0604020202020204" pitchFamily="34" charset="0"/>
                <a:cs typeface="Arial" panose="020B0604020202020204" pitchFamily="34" charset="0"/>
              </a:rPr>
              <a:t>Modelo Social </a:t>
            </a:r>
            <a:r>
              <a:rPr lang="es-MX" sz="1800" b="1" dirty="0">
                <a:latin typeface="Arial" panose="020B0604020202020204" pitchFamily="34" charset="0"/>
                <a:cs typeface="Arial" panose="020B0604020202020204" pitchFamily="34" charset="0"/>
              </a:rPr>
              <a:t>de la </a:t>
            </a:r>
            <a:r>
              <a:rPr lang="es-MX" sz="1800" b="1" dirty="0" smtClean="0">
                <a:latin typeface="Arial" panose="020B0604020202020204" pitchFamily="34" charset="0"/>
                <a:cs typeface="Arial" panose="020B0604020202020204" pitchFamily="34" charset="0"/>
              </a:rPr>
              <a:t>Discapacidad </a:t>
            </a:r>
            <a:endParaRPr lang="es-MX" sz="1800" b="1" dirty="0">
              <a:latin typeface="Arial" panose="020B0604020202020204" pitchFamily="34" charset="0"/>
              <a:cs typeface="Arial" panose="020B0604020202020204" pitchFamily="34" charset="0"/>
            </a:endParaRPr>
          </a:p>
        </p:txBody>
      </p:sp>
      <p:sp>
        <p:nvSpPr>
          <p:cNvPr id="9" name="CuadroTexto 8"/>
          <p:cNvSpPr txBox="1"/>
          <p:nvPr/>
        </p:nvSpPr>
        <p:spPr>
          <a:xfrm>
            <a:off x="820306" y="5645086"/>
            <a:ext cx="2845199" cy="830997"/>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“LA ATENCIÓN PÚBLICA A </a:t>
            </a:r>
            <a:r>
              <a:rPr lang="es-MX" sz="800" dirty="0" smtClean="0">
                <a:latin typeface="Arial" panose="020B0604020202020204" pitchFamily="34" charset="0"/>
                <a:cs typeface="Arial" panose="020B0604020202020204" pitchFamily="34" charset="0"/>
              </a:rPr>
              <a:t>LAS PERSONAS </a:t>
            </a:r>
            <a:r>
              <a:rPr lang="es-MX" sz="800" dirty="0">
                <a:latin typeface="Arial" panose="020B0604020202020204" pitchFamily="34" charset="0"/>
                <a:cs typeface="Arial" panose="020B0604020202020204" pitchFamily="34" charset="0"/>
              </a:rPr>
              <a:t>CON </a:t>
            </a:r>
            <a:r>
              <a:rPr lang="es-MX" sz="800" dirty="0" smtClean="0">
                <a:latin typeface="Arial" panose="020B0604020202020204" pitchFamily="34" charset="0"/>
                <a:cs typeface="Arial" panose="020B0604020202020204" pitchFamily="34" charset="0"/>
              </a:rPr>
              <a:t>DISCAPACIDAD A </a:t>
            </a:r>
            <a:r>
              <a:rPr lang="es-MX" sz="800" dirty="0">
                <a:latin typeface="Arial" panose="020B0604020202020204" pitchFamily="34" charset="0"/>
                <a:cs typeface="Arial" panose="020B0604020202020204" pitchFamily="34" charset="0"/>
              </a:rPr>
              <a:t>LA LUZ DEL MODELO SOCIAL</a:t>
            </a:r>
            <a:r>
              <a:rPr lang="es-MX" sz="800" dirty="0" smtClean="0">
                <a:latin typeface="Arial" panose="020B0604020202020204" pitchFamily="34" charset="0"/>
                <a:cs typeface="Arial" panose="020B0604020202020204" pitchFamily="34" charset="0"/>
              </a:rPr>
              <a:t>”</a:t>
            </a:r>
          </a:p>
          <a:p>
            <a:pPr algn="just"/>
            <a:r>
              <a:rPr lang="es-MX" sz="800" dirty="0">
                <a:latin typeface="Arial" panose="020B0604020202020204" pitchFamily="34" charset="0"/>
                <a:cs typeface="Arial" panose="020B0604020202020204" pitchFamily="34" charset="0"/>
              </a:rPr>
              <a:t>-MTRO. ALEJANDRO GALLARDO </a:t>
            </a:r>
            <a:r>
              <a:rPr lang="es-MX" sz="800" dirty="0" smtClean="0">
                <a:latin typeface="Arial" panose="020B0604020202020204" pitchFamily="34" charset="0"/>
                <a:cs typeface="Arial" panose="020B0604020202020204" pitchFamily="34" charset="0"/>
              </a:rPr>
              <a:t>LÓPEZ. </a:t>
            </a:r>
            <a:endParaRPr lang="es-MX" sz="800" dirty="0">
              <a:latin typeface="Arial" panose="020B0604020202020204" pitchFamily="34" charset="0"/>
              <a:cs typeface="Arial" panose="020B0604020202020204" pitchFamily="34" charset="0"/>
            </a:endParaRPr>
          </a:p>
          <a:p>
            <a:pPr algn="just"/>
            <a:r>
              <a:rPr lang="es-MX" sz="800" dirty="0">
                <a:latin typeface="Arial" panose="020B0604020202020204" pitchFamily="34" charset="0"/>
                <a:cs typeface="Arial" panose="020B0604020202020204" pitchFamily="34" charset="0"/>
              </a:rPr>
              <a:t>Secretario Técnico de la Comisión de Atención a Grupos</a:t>
            </a:r>
          </a:p>
          <a:p>
            <a:pPr algn="just"/>
            <a:r>
              <a:rPr lang="es-MX" sz="800" dirty="0">
                <a:latin typeface="Arial" panose="020B0604020202020204" pitchFamily="34" charset="0"/>
                <a:cs typeface="Arial" panose="020B0604020202020204" pitchFamily="34" charset="0"/>
              </a:rPr>
              <a:t>Vulnerables y Personas con </a:t>
            </a:r>
            <a:r>
              <a:rPr lang="es-MX" sz="800" dirty="0" smtClean="0">
                <a:latin typeface="Arial" panose="020B0604020202020204" pitchFamily="34" charset="0"/>
                <a:cs typeface="Arial" panose="020B0604020202020204" pitchFamily="34" charset="0"/>
              </a:rPr>
              <a:t>discapacidad Congreso </a:t>
            </a:r>
            <a:r>
              <a:rPr lang="es-MX" sz="800" dirty="0">
                <a:latin typeface="Arial" panose="020B0604020202020204" pitchFamily="34" charset="0"/>
                <a:cs typeface="Arial" panose="020B0604020202020204" pitchFamily="34" charset="0"/>
              </a:rPr>
              <a:t>del Estado de Morelos</a:t>
            </a:r>
          </a:p>
        </p:txBody>
      </p:sp>
      <p:pic>
        <p:nvPicPr>
          <p:cNvPr id="2" name="Picture 2" descr="Dia Internacional para las Personas con Discapacidad: Un día para reconocer  y también para reflexionar | Red de Colegios Semper Alti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955" y="2048808"/>
            <a:ext cx="4225681" cy="3169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143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6055601" y="1512117"/>
            <a:ext cx="3709171" cy="4401205"/>
          </a:xfrm>
          <a:prstGeom prst="rect">
            <a:avLst/>
          </a:prstGeom>
          <a:noFill/>
        </p:spPr>
        <p:txBody>
          <a:bodyPr wrap="square" rtlCol="0">
            <a:spAutoFit/>
          </a:bodyPr>
          <a:lstStyle/>
          <a:p>
            <a:pPr marL="285750" indent="-285750" algn="ctr">
              <a:buFont typeface="Arial" panose="020B0604020202020204" pitchFamily="34" charset="0"/>
              <a:buChar char="•"/>
            </a:pPr>
            <a:r>
              <a:rPr lang="es-MX" sz="2000" dirty="0" smtClean="0">
                <a:latin typeface="Arial" panose="020B0604020202020204" pitchFamily="34" charset="0"/>
                <a:cs typeface="Arial" panose="020B0604020202020204" pitchFamily="34" charset="0"/>
              </a:rPr>
              <a:t>Lenguaje</a:t>
            </a:r>
          </a:p>
          <a:p>
            <a:pPr marL="285750" indent="-285750" algn="ctr">
              <a:buFont typeface="Arial" panose="020B0604020202020204" pitchFamily="34" charset="0"/>
              <a:buChar char="•"/>
            </a:pPr>
            <a:endParaRPr lang="es-MX" sz="2000"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s-MX" sz="2000" dirty="0" smtClean="0">
                <a:latin typeface="Arial" panose="020B0604020202020204" pitchFamily="34" charset="0"/>
                <a:cs typeface="Arial" panose="020B0604020202020204" pitchFamily="34" charset="0"/>
              </a:rPr>
              <a:t>Accesibilidad y Ajustes razonables</a:t>
            </a:r>
          </a:p>
          <a:p>
            <a:pPr marL="285750" indent="-285750" algn="ctr">
              <a:buFont typeface="Arial" panose="020B0604020202020204" pitchFamily="34" charset="0"/>
              <a:buChar char="•"/>
            </a:pPr>
            <a:endParaRPr lang="es-MX" sz="2000"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s-MX" sz="2000" dirty="0" smtClean="0">
                <a:latin typeface="Arial" panose="020B0604020202020204" pitchFamily="34" charset="0"/>
                <a:cs typeface="Arial" panose="020B0604020202020204" pitchFamily="34" charset="0"/>
              </a:rPr>
              <a:t>Visibilización</a:t>
            </a:r>
            <a:endParaRPr lang="es-MX" sz="20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s-MX" sz="2000" dirty="0">
                <a:latin typeface="Arial" panose="020B0604020202020204" pitchFamily="34" charset="0"/>
                <a:cs typeface="Arial" panose="020B0604020202020204" pitchFamily="34" charset="0"/>
              </a:rPr>
              <a:t>Sensibilización y </a:t>
            </a:r>
            <a:r>
              <a:rPr lang="es-MX" sz="2000" dirty="0" smtClean="0">
                <a:latin typeface="Arial" panose="020B0604020202020204" pitchFamily="34" charset="0"/>
                <a:cs typeface="Arial" panose="020B0604020202020204" pitchFamily="34" charset="0"/>
              </a:rPr>
              <a:t>concientización</a:t>
            </a:r>
          </a:p>
          <a:p>
            <a:pPr marL="285750" indent="-285750" algn="ctr">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s-MX" sz="2000" dirty="0">
                <a:latin typeface="Arial" panose="020B0604020202020204" pitchFamily="34" charset="0"/>
                <a:cs typeface="Arial" panose="020B0604020202020204" pitchFamily="34" charset="0"/>
              </a:rPr>
              <a:t>Avances normativos y </a:t>
            </a:r>
            <a:r>
              <a:rPr lang="es-MX" sz="2000" dirty="0" smtClean="0">
                <a:latin typeface="Arial" panose="020B0604020202020204" pitchFamily="34" charset="0"/>
                <a:cs typeface="Arial" panose="020B0604020202020204" pitchFamily="34" charset="0"/>
              </a:rPr>
              <a:t>legislativos</a:t>
            </a:r>
          </a:p>
          <a:p>
            <a:pPr marL="285750" indent="-285750" algn="ctr">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s-MX" sz="2000" dirty="0">
                <a:latin typeface="Arial" panose="020B0604020202020204" pitchFamily="34" charset="0"/>
                <a:cs typeface="Arial" panose="020B0604020202020204" pitchFamily="34" charset="0"/>
              </a:rPr>
              <a:t>Instancias especializadas</a:t>
            </a: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a:latin typeface="Arial" panose="020B0604020202020204" pitchFamily="34" charset="0"/>
                <a:cs typeface="Arial" panose="020B0604020202020204" pitchFamily="34" charset="0"/>
              </a:rPr>
              <a:t>ACCIONES EFECTIVAS PARA </a:t>
            </a:r>
            <a:r>
              <a:rPr lang="es-MX" sz="1800" b="1" dirty="0" smtClean="0">
                <a:latin typeface="Arial" panose="020B0604020202020204" pitchFamily="34" charset="0"/>
                <a:cs typeface="Arial" panose="020B0604020202020204" pitchFamily="34" charset="0"/>
              </a:rPr>
              <a:t/>
            </a:r>
            <a:br>
              <a:rPr lang="es-MX" sz="1800" b="1" dirty="0" smtClean="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LOGRAR </a:t>
            </a:r>
            <a:r>
              <a:rPr lang="es-MX" sz="1800" b="1" dirty="0">
                <a:latin typeface="Arial" panose="020B0604020202020204" pitchFamily="34" charset="0"/>
                <a:cs typeface="Arial" panose="020B0604020202020204" pitchFamily="34" charset="0"/>
              </a:rPr>
              <a:t>LA INCLUSIÓN</a:t>
            </a:r>
          </a:p>
        </p:txBody>
      </p:sp>
      <p:sp>
        <p:nvSpPr>
          <p:cNvPr id="10" name="CuadroTexto 9"/>
          <p:cNvSpPr txBox="1"/>
          <p:nvPr/>
        </p:nvSpPr>
        <p:spPr>
          <a:xfrm>
            <a:off x="352487" y="6153448"/>
            <a:ext cx="4515415" cy="338554"/>
          </a:xfrm>
          <a:prstGeom prst="rect">
            <a:avLst/>
          </a:prstGeom>
          <a:noFill/>
        </p:spPr>
        <p:txBody>
          <a:bodyPr wrap="square" rtlCol="0">
            <a:spAutoFit/>
          </a:bodyPr>
          <a:lstStyle/>
          <a:p>
            <a:pPr algn="just"/>
            <a:r>
              <a:rPr lang="es-MX" sz="800" dirty="0" smtClean="0">
                <a:latin typeface="Arial" panose="020B0604020202020204" pitchFamily="34" charset="0"/>
                <a:cs typeface="Arial" panose="020B0604020202020204" pitchFamily="34" charset="0"/>
              </a:rPr>
              <a:t>ACCESIBILIDAD E INCLUSIÓN DE PERSONAS CON DISCAPACIDAD. </a:t>
            </a:r>
            <a:r>
              <a:rPr lang="pt-BR" sz="800" dirty="0">
                <a:latin typeface="Arial" panose="020B0604020202020204" pitchFamily="34" charset="0"/>
                <a:cs typeface="Arial" panose="020B0604020202020204" pitchFamily="34" charset="0"/>
              </a:rPr>
              <a:t>PSIC MIGUEL ANGEL MIRANDA AQUINO</a:t>
            </a:r>
            <a:endParaRPr lang="es-MX" sz="8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85" y="1517300"/>
            <a:ext cx="4021508" cy="40215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6471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 xmlns:a16="http://schemas.microsoft.com/office/drawing/2014/main"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881497" y="2046542"/>
            <a:ext cx="5795880" cy="3477875"/>
          </a:xfrm>
          <a:prstGeom prst="rect">
            <a:avLst/>
          </a:prstGeom>
          <a:noFill/>
        </p:spPr>
        <p:txBody>
          <a:bodyPr wrap="square" rtlCol="0">
            <a:spAutoFit/>
          </a:bodyPr>
          <a:lstStyle/>
          <a:p>
            <a:pPr algn="ctr"/>
            <a:r>
              <a:rPr lang="es-MX" sz="2000" dirty="0" smtClean="0">
                <a:latin typeface="Arial" panose="020B0604020202020204" pitchFamily="34" charset="0"/>
                <a:cs typeface="Arial" panose="020B0604020202020204" pitchFamily="34" charset="0"/>
              </a:rPr>
              <a:t>Los </a:t>
            </a:r>
            <a:r>
              <a:rPr lang="es-MX" sz="2000" dirty="0">
                <a:latin typeface="Arial" panose="020B0604020202020204" pitchFamily="34" charset="0"/>
                <a:cs typeface="Arial" panose="020B0604020202020204" pitchFamily="34" charset="0"/>
              </a:rPr>
              <a:t>registros de candidaturas de las personas con discapacidad deberán presentar </a:t>
            </a:r>
            <a:r>
              <a:rPr lang="es-MX" sz="2000" b="1" dirty="0">
                <a:latin typeface="Arial" panose="020B0604020202020204" pitchFamily="34" charset="0"/>
                <a:cs typeface="Arial" panose="020B0604020202020204" pitchFamily="34" charset="0"/>
              </a:rPr>
              <a:t>certificación médica expedida por una institución de salud pública</a:t>
            </a:r>
            <a:r>
              <a:rPr lang="es-MX" sz="2000" dirty="0">
                <a:latin typeface="Arial" panose="020B0604020202020204" pitchFamily="34" charset="0"/>
                <a:cs typeface="Arial" panose="020B0604020202020204" pitchFamily="34" charset="0"/>
              </a:rPr>
              <a:t>, que deberá contener el nombre, firma y número de cédula profesional del médico especialista en medicina física y rehabilitación o especialista en el tipo de discapacidad a certificar, que lo expide, así como, el sello de la institución y precisar el tipo y grado de discapacidad, cuya discapacidad deberá de ser </a:t>
            </a:r>
            <a:r>
              <a:rPr lang="es-MX" sz="2000" dirty="0" smtClean="0">
                <a:latin typeface="Arial" panose="020B0604020202020204" pitchFamily="34" charset="0"/>
                <a:cs typeface="Arial" panose="020B0604020202020204" pitchFamily="34" charset="0"/>
              </a:rPr>
              <a:t>permanente. </a:t>
            </a:r>
            <a:endParaRPr lang="es-MX" sz="20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lvl="0" algn="ctr">
              <a:buClr>
                <a:srgbClr val="000000"/>
              </a:buClr>
            </a:pPr>
            <a:r>
              <a:rPr lang="es-MX" sz="1800" b="1" kern="0" dirty="0">
                <a:solidFill>
                  <a:srgbClr val="000000"/>
                </a:solidFill>
                <a:latin typeface="Arial" panose="020B0604020202020204" pitchFamily="34" charset="0"/>
                <a:cs typeface="Arial" panose="020B0604020202020204" pitchFamily="34" charset="0"/>
                <a:sym typeface="Arial"/>
              </a:rPr>
              <a:t>Requisitos para los Registros de </a:t>
            </a:r>
            <a:r>
              <a:rPr lang="es-MX" sz="1800" b="1" kern="0" dirty="0" smtClean="0">
                <a:solidFill>
                  <a:srgbClr val="000000"/>
                </a:solidFill>
                <a:latin typeface="Arial" panose="020B0604020202020204" pitchFamily="34" charset="0"/>
                <a:cs typeface="Arial" panose="020B0604020202020204" pitchFamily="34" charset="0"/>
                <a:sym typeface="Arial"/>
              </a:rPr>
              <a:t>Candidaturas</a:t>
            </a:r>
            <a:br>
              <a:rPr lang="es-MX" sz="1800" b="1" kern="0" dirty="0" smtClean="0">
                <a:solidFill>
                  <a:srgbClr val="000000"/>
                </a:solidFill>
                <a:latin typeface="Arial" panose="020B0604020202020204" pitchFamily="34" charset="0"/>
                <a:cs typeface="Arial" panose="020B0604020202020204" pitchFamily="34" charset="0"/>
                <a:sym typeface="Arial"/>
              </a:rPr>
            </a:br>
            <a:r>
              <a:rPr lang="es-MX" sz="1800" b="1" kern="0" dirty="0" smtClean="0">
                <a:solidFill>
                  <a:srgbClr val="000000"/>
                </a:solidFill>
                <a:latin typeface="Arial" panose="020B0604020202020204" pitchFamily="34" charset="0"/>
                <a:cs typeface="Arial" panose="020B0604020202020204" pitchFamily="34" charset="0"/>
                <a:sym typeface="Arial"/>
              </a:rPr>
              <a:t> </a:t>
            </a:r>
            <a:r>
              <a:rPr lang="es-MX" sz="1800" b="1" kern="0" dirty="0">
                <a:solidFill>
                  <a:srgbClr val="000000"/>
                </a:solidFill>
                <a:latin typeface="Arial" panose="020B0604020202020204" pitchFamily="34" charset="0"/>
                <a:cs typeface="Arial" panose="020B0604020202020204" pitchFamily="34" charset="0"/>
                <a:sym typeface="Arial"/>
              </a:rPr>
              <a:t>de las Personas </a:t>
            </a:r>
            <a:r>
              <a:rPr lang="es-MX" sz="1800" b="1" kern="0" dirty="0" smtClean="0">
                <a:solidFill>
                  <a:srgbClr val="000000"/>
                </a:solidFill>
                <a:latin typeface="Arial" panose="020B0604020202020204" pitchFamily="34" charset="0"/>
                <a:cs typeface="Arial" panose="020B0604020202020204" pitchFamily="34" charset="0"/>
                <a:sym typeface="Arial"/>
              </a:rPr>
              <a:t>con Discapacidad*. </a:t>
            </a:r>
            <a:endParaRPr lang="es-MX" sz="1800" b="1" kern="0" dirty="0">
              <a:solidFill>
                <a:srgbClr val="000000"/>
              </a:solidFill>
              <a:latin typeface="Arial" panose="020B0604020202020204" pitchFamily="34" charset="0"/>
              <a:cs typeface="Arial" panose="020B0604020202020204" pitchFamily="34" charset="0"/>
              <a:sym typeface="Arial"/>
            </a:endParaRPr>
          </a:p>
        </p:txBody>
      </p:sp>
      <p:sp>
        <p:nvSpPr>
          <p:cNvPr id="2" name="Marcador de número de diapositiva 1"/>
          <p:cNvSpPr>
            <a:spLocks noGrp="1"/>
          </p:cNvSpPr>
          <p:nvPr>
            <p:ph type="sldNum" sz="quarter" idx="12"/>
          </p:nvPr>
        </p:nvSpPr>
        <p:spPr/>
        <p:txBody>
          <a:bodyPr/>
          <a:lstStyle/>
          <a:p>
            <a:fld id="{E0FA0DA3-0F5C-B84D-9D5F-C5059644BF98}" type="slidenum">
              <a:rPr lang="es-MX" smtClean="0"/>
              <a:t>17</a:t>
            </a:fld>
            <a:endParaRPr lang="es-MX"/>
          </a:p>
        </p:txBody>
      </p:sp>
      <p:sp>
        <p:nvSpPr>
          <p:cNvPr id="10" name="CuadroTexto 9"/>
          <p:cNvSpPr txBox="1"/>
          <p:nvPr/>
        </p:nvSpPr>
        <p:spPr>
          <a:xfrm>
            <a:off x="450443" y="6125517"/>
            <a:ext cx="2285220"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*Artículo 179 Bis del Código de Instituciones y Procedimientos Electorales para el Estado de Morelos.</a:t>
            </a:r>
          </a:p>
        </p:txBody>
      </p:sp>
      <p:pic>
        <p:nvPicPr>
          <p:cNvPr id="3" name="Imagen 2"/>
          <p:cNvPicPr>
            <a:picLocks noChangeAspect="1"/>
          </p:cNvPicPr>
          <p:nvPr/>
        </p:nvPicPr>
        <p:blipFill>
          <a:blip r:embed="rId4"/>
          <a:stretch>
            <a:fillRect/>
          </a:stretch>
        </p:blipFill>
        <p:spPr>
          <a:xfrm>
            <a:off x="7171797" y="1690688"/>
            <a:ext cx="4413354" cy="3899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6397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 xmlns:a16="http://schemas.microsoft.com/office/drawing/2014/main"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663929" y="1353839"/>
            <a:ext cx="5795880" cy="4431983"/>
          </a:xfrm>
          <a:prstGeom prst="rect">
            <a:avLst/>
          </a:prstGeom>
          <a:noFill/>
        </p:spPr>
        <p:txBody>
          <a:bodyPr wrap="square" rtlCol="0">
            <a:spAutoFit/>
          </a:bodyPr>
          <a:lstStyle/>
          <a:p>
            <a:pPr algn="ct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400" dirty="0" smtClean="0">
                <a:latin typeface="Arial" panose="020B0604020202020204" pitchFamily="34" charset="0"/>
                <a:cs typeface="Arial" panose="020B0604020202020204" pitchFamily="34" charset="0"/>
              </a:rPr>
              <a:t>Clasificar </a:t>
            </a:r>
            <a:r>
              <a:rPr lang="es-MX" sz="1400" dirty="0">
                <a:latin typeface="Arial" panose="020B0604020202020204" pitchFamily="34" charset="0"/>
                <a:cs typeface="Arial" panose="020B0604020202020204" pitchFamily="34" charset="0"/>
              </a:rPr>
              <a:t>las respuestas asentadas en la opción abierta “otro tipo de discapacidad” y </a:t>
            </a:r>
            <a:r>
              <a:rPr lang="es-MX" sz="1400" b="1" dirty="0">
                <a:latin typeface="Arial" panose="020B0604020202020204" pitchFamily="34" charset="0"/>
                <a:cs typeface="Arial" panose="020B0604020202020204" pitchFamily="34" charset="0"/>
              </a:rPr>
              <a:t>depurar las descripciones que no corresponden a la definición de discapacidad empleada </a:t>
            </a:r>
            <a:r>
              <a:rPr lang="es-MX" sz="1400" dirty="0">
                <a:latin typeface="Arial" panose="020B0604020202020204" pitchFamily="34" charset="0"/>
                <a:cs typeface="Arial" panose="020B0604020202020204" pitchFamily="34" charset="0"/>
              </a:rPr>
              <a:t>en el XII Censo General de Población y Vivienda 2000.</a:t>
            </a:r>
          </a:p>
          <a:p>
            <a:pPr marL="171450" indent="-171450" algn="just">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400" dirty="0" smtClean="0">
                <a:latin typeface="Arial" panose="020B0604020202020204" pitchFamily="34" charset="0"/>
                <a:cs typeface="Arial" panose="020B0604020202020204" pitchFamily="34" charset="0"/>
              </a:rPr>
              <a:t>El </a:t>
            </a:r>
            <a:r>
              <a:rPr lang="es-MX" sz="1400" dirty="0">
                <a:latin typeface="Arial" panose="020B0604020202020204" pitchFamily="34" charset="0"/>
                <a:cs typeface="Arial" panose="020B0604020202020204" pitchFamily="34" charset="0"/>
              </a:rPr>
              <a:t>clasificador </a:t>
            </a:r>
            <a:r>
              <a:rPr lang="es-MX" sz="1400" b="1" u="sng" dirty="0">
                <a:latin typeface="Arial" panose="020B0604020202020204" pitchFamily="34" charset="0"/>
                <a:cs typeface="Arial" panose="020B0604020202020204" pitchFamily="34" charset="0"/>
              </a:rPr>
              <a:t>incluye tanto deficiencias como discapacidades, sin la pretensión de diferenciarlas entre sí</a:t>
            </a:r>
            <a:r>
              <a:rPr lang="es-MX" sz="1400" dirty="0">
                <a:latin typeface="Arial" panose="020B0604020202020204" pitchFamily="34" charset="0"/>
                <a:cs typeface="Arial" panose="020B0604020202020204" pitchFamily="34" charset="0"/>
              </a:rPr>
              <a:t>, buscando clasificarlas según el órgano, función o área del cuerpo afectada o donde se manifiesta la limitación</a:t>
            </a:r>
            <a:r>
              <a:rPr lang="es-MX" sz="14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s-MX" sz="14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400" dirty="0" smtClean="0">
                <a:latin typeface="Arial" panose="020B0604020202020204" pitchFamily="34" charset="0"/>
                <a:cs typeface="Arial" panose="020B0604020202020204" pitchFamily="34" charset="0"/>
              </a:rPr>
              <a:t>Las </a:t>
            </a:r>
            <a:r>
              <a:rPr lang="es-MX" sz="1400" dirty="0">
                <a:latin typeface="Arial" panose="020B0604020202020204" pitchFamily="34" charset="0"/>
                <a:cs typeface="Arial" panose="020B0604020202020204" pitchFamily="34" charset="0"/>
              </a:rPr>
              <a:t>deficiencias </a:t>
            </a:r>
            <a:r>
              <a:rPr lang="es-MX" sz="1400" b="1" dirty="0">
                <a:latin typeface="Arial" panose="020B0604020202020204" pitchFamily="34" charset="0"/>
                <a:cs typeface="Arial" panose="020B0604020202020204" pitchFamily="34" charset="0"/>
              </a:rPr>
              <a:t>se refieren al órgano o la parte del cuerpo afectado, por ejemplo lesiones del cerebro</a:t>
            </a:r>
            <a:r>
              <a:rPr lang="es-MX" sz="1400" dirty="0">
                <a:latin typeface="Arial" panose="020B0604020202020204" pitchFamily="34" charset="0"/>
                <a:cs typeface="Arial" panose="020B0604020202020204" pitchFamily="34" charset="0"/>
              </a:rPr>
              <a:t>, médula espinal, extremidad u otra parte del cuerpo. Son ejemplos descritos como “ausencia de piernas”, “desprendimiento de retina”, etcétera</a:t>
            </a:r>
            <a:r>
              <a:rPr lang="es-MX" sz="14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s-MX" sz="14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400" dirty="0" smtClean="0">
                <a:latin typeface="Arial" panose="020B0604020202020204" pitchFamily="34" charset="0"/>
                <a:cs typeface="Arial" panose="020B0604020202020204" pitchFamily="34" charset="0"/>
              </a:rPr>
              <a:t>Las </a:t>
            </a:r>
            <a:r>
              <a:rPr lang="es-MX" sz="1400" b="1" dirty="0">
                <a:latin typeface="Arial" panose="020B0604020202020204" pitchFamily="34" charset="0"/>
                <a:cs typeface="Arial" panose="020B0604020202020204" pitchFamily="34" charset="0"/>
              </a:rPr>
              <a:t>discapacidades se refieren a la consecuencia de la deficiencia en la persona afectada, por ejemplo limitaciones para aprender</a:t>
            </a:r>
            <a:r>
              <a:rPr lang="es-MX" sz="1400" dirty="0">
                <a:latin typeface="Arial" panose="020B0604020202020204" pitchFamily="34" charset="0"/>
                <a:cs typeface="Arial" panose="020B0604020202020204" pitchFamily="34" charset="0"/>
              </a:rPr>
              <a:t>, hablar, caminar u otra actividad. Son ejemplos: “no puede ver”, “no mueve medio cuerpo” y </a:t>
            </a:r>
            <a:r>
              <a:rPr lang="es-MX" sz="1400" dirty="0" smtClean="0">
                <a:latin typeface="Arial" panose="020B0604020202020204" pitchFamily="34" charset="0"/>
                <a:cs typeface="Arial" panose="020B0604020202020204" pitchFamily="34" charset="0"/>
              </a:rPr>
              <a:t>otras. </a:t>
            </a:r>
            <a:endParaRPr lang="es-MX" sz="14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lvl="0" algn="ctr">
              <a:buClr>
                <a:srgbClr val="000000"/>
              </a:buClr>
            </a:pPr>
            <a:r>
              <a:rPr lang="es-MX" sz="1800" b="1" kern="0" dirty="0">
                <a:solidFill>
                  <a:srgbClr val="000000"/>
                </a:solidFill>
                <a:latin typeface="Arial" panose="020B0604020202020204" pitchFamily="34" charset="0"/>
                <a:cs typeface="Arial" panose="020B0604020202020204" pitchFamily="34" charset="0"/>
                <a:sym typeface="Arial"/>
              </a:rPr>
              <a:t>Clasificación de Tipo de Discapacidad </a:t>
            </a:r>
          </a:p>
        </p:txBody>
      </p:sp>
      <p:sp>
        <p:nvSpPr>
          <p:cNvPr id="2" name="Marcador de número de diapositiva 1"/>
          <p:cNvSpPr>
            <a:spLocks noGrp="1"/>
          </p:cNvSpPr>
          <p:nvPr>
            <p:ph type="sldNum" sz="quarter" idx="12"/>
          </p:nvPr>
        </p:nvSpPr>
        <p:spPr/>
        <p:txBody>
          <a:bodyPr/>
          <a:lstStyle/>
          <a:p>
            <a:fld id="{E0FA0DA3-0F5C-B84D-9D5F-C5059644BF98}" type="slidenum">
              <a:rPr lang="es-MX" smtClean="0"/>
              <a:t>18</a:t>
            </a:fld>
            <a:endParaRPr lang="es-MX"/>
          </a:p>
        </p:txBody>
      </p:sp>
      <p:sp>
        <p:nvSpPr>
          <p:cNvPr id="10" name="CuadroTexto 9"/>
          <p:cNvSpPr txBox="1"/>
          <p:nvPr/>
        </p:nvSpPr>
        <p:spPr>
          <a:xfrm>
            <a:off x="450443" y="6125517"/>
            <a:ext cx="2285220" cy="58477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a:t>
            </a:r>
            <a:r>
              <a:rPr lang="es-MX" sz="800" dirty="0">
                <a:latin typeface="Arial" panose="020B0604020202020204" pitchFamily="34" charset="0"/>
                <a:cs typeface="Arial" panose="020B0604020202020204" pitchFamily="34" charset="0"/>
                <a:hlinkClick r:id="rId4"/>
              </a:rPr>
              <a:t>https://</a:t>
            </a:r>
            <a:r>
              <a:rPr lang="es-MX" sz="800" dirty="0" smtClean="0">
                <a:latin typeface="Arial" panose="020B0604020202020204" pitchFamily="34" charset="0"/>
                <a:cs typeface="Arial" panose="020B0604020202020204" pitchFamily="34" charset="0"/>
                <a:hlinkClick r:id="rId4"/>
              </a:rPr>
              <a:t>www.inegi.org.mx/contenidos/clasificadoresycatalogos/doc/clasificacion_de_tipo_de_discapacidad.pdf</a:t>
            </a:r>
            <a:r>
              <a:rPr lang="es-MX" sz="800" dirty="0" smtClean="0">
                <a:latin typeface="Arial" panose="020B0604020202020204" pitchFamily="34" charset="0"/>
                <a:cs typeface="Arial" panose="020B0604020202020204" pitchFamily="34" charset="0"/>
              </a:rPr>
              <a:t> </a:t>
            </a:r>
            <a:endParaRPr lang="es-MX" sz="8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5"/>
          <a:stretch>
            <a:fillRect/>
          </a:stretch>
        </p:blipFill>
        <p:spPr>
          <a:xfrm>
            <a:off x="7657439" y="1522263"/>
            <a:ext cx="3656788" cy="4308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99422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 xmlns:a16="http://schemas.microsoft.com/office/drawing/2014/main"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5557920" y="2054234"/>
            <a:ext cx="5795880" cy="3693319"/>
          </a:xfrm>
          <a:prstGeom prst="rect">
            <a:avLst/>
          </a:prstGeom>
          <a:noFill/>
        </p:spPr>
        <p:txBody>
          <a:bodyPr wrap="square" rtlCol="0">
            <a:spAutoFit/>
          </a:bodyPr>
          <a:lstStyle/>
          <a:p>
            <a:pPr algn="ctr"/>
            <a:r>
              <a:rPr lang="es-MX" dirty="0" smtClean="0">
                <a:latin typeface="Arial" panose="020B0604020202020204" pitchFamily="34" charset="0"/>
                <a:cs typeface="Arial" panose="020B0604020202020204" pitchFamily="34" charset="0"/>
              </a:rPr>
              <a:t>La </a:t>
            </a:r>
            <a:r>
              <a:rPr lang="es-MX" dirty="0">
                <a:latin typeface="Arial" panose="020B0604020202020204" pitchFamily="34" charset="0"/>
                <a:cs typeface="Arial" panose="020B0604020202020204" pitchFamily="34" charset="0"/>
              </a:rPr>
              <a:t>Suprema Corte de Justicia de la </a:t>
            </a:r>
            <a:r>
              <a:rPr lang="es-MX" dirty="0" smtClean="0">
                <a:latin typeface="Arial" panose="020B0604020202020204" pitchFamily="34" charset="0"/>
                <a:cs typeface="Arial" panose="020B0604020202020204" pitchFamily="34" charset="0"/>
              </a:rPr>
              <a:t>Nación </a:t>
            </a:r>
            <a:r>
              <a:rPr lang="es-MX" dirty="0">
                <a:latin typeface="Arial" panose="020B0604020202020204" pitchFamily="34" charset="0"/>
                <a:cs typeface="Arial" panose="020B0604020202020204" pitchFamily="34" charset="0"/>
              </a:rPr>
              <a:t>al resolver la Acción de Inconstitucionalidad </a:t>
            </a:r>
            <a:r>
              <a:rPr lang="es-MX" b="1" dirty="0">
                <a:latin typeface="Arial" panose="020B0604020202020204" pitchFamily="34" charset="0"/>
                <a:cs typeface="Arial" panose="020B0604020202020204" pitchFamily="34" charset="0"/>
              </a:rPr>
              <a:t>147/2024, promovida por la Comisión Nacional de los Derechos Humanos,</a:t>
            </a:r>
            <a:r>
              <a:rPr lang="es-MX" dirty="0">
                <a:latin typeface="Arial" panose="020B0604020202020204" pitchFamily="34" charset="0"/>
                <a:cs typeface="Arial" panose="020B0604020202020204" pitchFamily="34" charset="0"/>
              </a:rPr>
              <a:t> demandando la invalidez del artículo 3, párrafo primero, de la Ley Número 817 para las Personas con Discapacidad del Estado de Guerrero mediante Decreto 843, publicado en el Periódico Oficial de esa entidad el 9 de agosto de 2024 la cual fue resuelta en sesión de Pleno el 22 de septiembre de 2025 en el que se determinó que </a:t>
            </a:r>
            <a:r>
              <a:rPr lang="es-MX" b="1" dirty="0">
                <a:latin typeface="Arial" panose="020B0604020202020204" pitchFamily="34" charset="0"/>
                <a:cs typeface="Arial" panose="020B0604020202020204" pitchFamily="34" charset="0"/>
              </a:rPr>
              <a:t>“…la discapacidad no es una característica individual de la persona, sino el resultado de las barreras que la sociedad impone…”. </a:t>
            </a:r>
          </a:p>
        </p:txBody>
      </p:sp>
      <p:sp>
        <p:nvSpPr>
          <p:cNvPr id="2" name="Marcador de número de diapositiva 1"/>
          <p:cNvSpPr>
            <a:spLocks noGrp="1"/>
          </p:cNvSpPr>
          <p:nvPr>
            <p:ph type="sldNum" sz="quarter" idx="12"/>
          </p:nvPr>
        </p:nvSpPr>
        <p:spPr/>
        <p:txBody>
          <a:bodyPr/>
          <a:lstStyle/>
          <a:p>
            <a:fld id="{E0FA0DA3-0F5C-B84D-9D5F-C5059644BF98}" type="slidenum">
              <a:rPr lang="es-MX" smtClean="0"/>
              <a:t>19</a:t>
            </a:fld>
            <a:endParaRPr lang="es-MX"/>
          </a:p>
        </p:txBody>
      </p:sp>
      <p:sp>
        <p:nvSpPr>
          <p:cNvPr id="4" name="Título 3"/>
          <p:cNvSpPr>
            <a:spLocks noGrp="1"/>
          </p:cNvSpPr>
          <p:nvPr>
            <p:ph type="title"/>
          </p:nvPr>
        </p:nvSpPr>
        <p:spPr/>
        <p:txBody>
          <a:bodyPr/>
          <a:lstStyle/>
          <a:p>
            <a:pPr algn="ctr"/>
            <a:r>
              <a:rPr lang="es-MX" dirty="0">
                <a:latin typeface="Arial" panose="020B0604020202020204" pitchFamily="34" charset="0"/>
                <a:cs typeface="Arial" panose="020B0604020202020204" pitchFamily="34" charset="0"/>
              </a:rPr>
              <a:t>"Nada sobre nosotros </a:t>
            </a: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sin </a:t>
            </a:r>
            <a:r>
              <a:rPr lang="es-MX" dirty="0">
                <a:latin typeface="Arial" panose="020B0604020202020204" pitchFamily="34" charset="0"/>
                <a:cs typeface="Arial" panose="020B0604020202020204" pitchFamily="34" charset="0"/>
              </a:rPr>
              <a:t>nosotros"</a:t>
            </a:r>
          </a:p>
        </p:txBody>
      </p:sp>
      <p:pic>
        <p:nvPicPr>
          <p:cNvPr id="1028" name="Picture 4" descr="Nada de nosotros sin nosotros - elorient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797" y="1886721"/>
            <a:ext cx="4340302" cy="40283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833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p:cNvSpPr txBox="1"/>
          <p:nvPr/>
        </p:nvSpPr>
        <p:spPr>
          <a:xfrm>
            <a:off x="128843" y="1536174"/>
            <a:ext cx="5542059" cy="3785652"/>
          </a:xfrm>
          <a:prstGeom prst="rect">
            <a:avLst/>
          </a:prstGeom>
          <a:noFill/>
        </p:spPr>
        <p:txBody>
          <a:bodyPr wrap="square" rtlCol="0">
            <a:spAutoFit/>
          </a:bodyPr>
          <a:lstStyle/>
          <a:p>
            <a:pPr algn="ctr"/>
            <a:r>
              <a:rPr lang="es-MX" sz="2400" dirty="0" smtClean="0">
                <a:latin typeface="Arial" panose="020B0604020202020204" pitchFamily="34" charset="0"/>
                <a:cs typeface="Arial" panose="020B0604020202020204" pitchFamily="34" charset="0"/>
              </a:rPr>
              <a:t> </a:t>
            </a:r>
            <a:r>
              <a:rPr lang="es-MX" sz="2400" dirty="0">
                <a:latin typeface="Arial" panose="020B0604020202020204" pitchFamily="34" charset="0"/>
                <a:cs typeface="Arial" panose="020B0604020202020204" pitchFamily="34" charset="0"/>
              </a:rPr>
              <a:t>El 07 de junio de 2023 se publicó en el Periódico Oficial 6200 </a:t>
            </a:r>
            <a:r>
              <a:rPr lang="es-MX" sz="2400" dirty="0" smtClean="0">
                <a:latin typeface="Arial" panose="020B0604020202020204" pitchFamily="34" charset="0"/>
                <a:cs typeface="Arial" panose="020B0604020202020204" pitchFamily="34" charset="0"/>
              </a:rPr>
              <a:t>los Decretos </a:t>
            </a:r>
            <a:r>
              <a:rPr lang="es-MX" sz="2400" dirty="0">
                <a:latin typeface="Arial" panose="020B0604020202020204" pitchFamily="34" charset="0"/>
                <a:cs typeface="Arial" panose="020B0604020202020204" pitchFamily="34" charset="0"/>
              </a:rPr>
              <a:t>(1013) y (1016) para garantizar la inclusión de las personas pertenecientes a los grupos vulnerables (</a:t>
            </a:r>
            <a:r>
              <a:rPr lang="es-MX" sz="2400" b="1" dirty="0">
                <a:latin typeface="Arial" panose="020B0604020202020204" pitchFamily="34" charset="0"/>
                <a:cs typeface="Arial" panose="020B0604020202020204" pitchFamily="34" charset="0"/>
              </a:rPr>
              <a:t>personas con Discapacidad, Afrodescendientes, de la Diversidad Sexual, Jóvenes y Adultos Mayores</a:t>
            </a:r>
            <a:r>
              <a:rPr lang="es-MX" sz="2400" dirty="0" smtClean="0">
                <a:latin typeface="Arial" panose="020B0604020202020204" pitchFamily="34" charset="0"/>
                <a:cs typeface="Arial" panose="020B0604020202020204" pitchFamily="34" charset="0"/>
              </a:rPr>
              <a:t>). </a:t>
            </a:r>
            <a:r>
              <a:rPr lang="es-MX" sz="2400" b="1" dirty="0" smtClean="0">
                <a:latin typeface="Arial" panose="020B0604020202020204" pitchFamily="34" charset="0"/>
                <a:cs typeface="Arial" panose="020B0604020202020204" pitchFamily="34" charset="0"/>
              </a:rPr>
              <a:t/>
            </a:r>
            <a:br>
              <a:rPr lang="es-MX" sz="2400" b="1" dirty="0" smtClean="0">
                <a:latin typeface="Arial" panose="020B0604020202020204" pitchFamily="34" charset="0"/>
                <a:cs typeface="Arial" panose="020B0604020202020204" pitchFamily="34" charset="0"/>
              </a:rPr>
            </a:br>
            <a:endParaRPr lang="es-MX" sz="2400" b="1" dirty="0">
              <a:solidFill>
                <a:srgbClr val="DC2597"/>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3685"/>
            <a:ext cx="3239352" cy="1080000"/>
          </a:xfrm>
          <a:prstGeom prst="rect">
            <a:avLst/>
          </a:prstGeom>
        </p:spPr>
      </p:pic>
      <p:pic>
        <p:nvPicPr>
          <p:cNvPr id="7"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pic>
        <p:nvPicPr>
          <p:cNvPr id="2" name="Imagen 1"/>
          <p:cNvPicPr>
            <a:picLocks noChangeAspect="1"/>
          </p:cNvPicPr>
          <p:nvPr/>
        </p:nvPicPr>
        <p:blipFill>
          <a:blip r:embed="rId5"/>
          <a:stretch>
            <a:fillRect/>
          </a:stretch>
        </p:blipFill>
        <p:spPr>
          <a:xfrm>
            <a:off x="6208428" y="1536174"/>
            <a:ext cx="5394258" cy="3831876"/>
          </a:xfrm>
          <a:prstGeom prst="rect">
            <a:avLst/>
          </a:prstGeom>
        </p:spPr>
      </p:pic>
    </p:spTree>
    <p:extLst>
      <p:ext uri="{BB962C8B-B14F-4D97-AF65-F5344CB8AC3E}">
        <p14:creationId xmlns:p14="http://schemas.microsoft.com/office/powerpoint/2010/main" val="797757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9688" y="49813"/>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1587064" y="1445125"/>
            <a:ext cx="9017871" cy="2092881"/>
          </a:xfrm>
          <a:prstGeom prst="rect">
            <a:avLst/>
          </a:prstGeom>
          <a:noFill/>
        </p:spPr>
        <p:txBody>
          <a:bodyPr wrap="square" rtlCol="0">
            <a:spAutoFit/>
          </a:bodyPr>
          <a:lstStyle/>
          <a:p>
            <a:pPr algn="just"/>
            <a:r>
              <a:rPr lang="es-MX" sz="1600" dirty="0" smtClean="0">
                <a:latin typeface="Arial" panose="020B0604020202020204" pitchFamily="34" charset="0"/>
                <a:cs typeface="Arial" panose="020B0604020202020204" pitchFamily="34" charset="0"/>
              </a:rPr>
              <a:t>En </a:t>
            </a:r>
            <a:r>
              <a:rPr lang="es-MX" sz="1600" dirty="0">
                <a:latin typeface="Arial" panose="020B0604020202020204" pitchFamily="34" charset="0"/>
                <a:cs typeface="Arial" panose="020B0604020202020204" pitchFamily="34" charset="0"/>
              </a:rPr>
              <a:t>sesión del Consejo Estatal </a:t>
            </a:r>
            <a:r>
              <a:rPr lang="es-MX" sz="1600" dirty="0" smtClean="0">
                <a:latin typeface="Arial" panose="020B0604020202020204" pitchFamily="34" charset="0"/>
                <a:cs typeface="Arial" panose="020B0604020202020204" pitchFamily="34" charset="0"/>
              </a:rPr>
              <a:t>Electoral </a:t>
            </a:r>
            <a:r>
              <a:rPr lang="es-MX" sz="1600" dirty="0">
                <a:latin typeface="Arial" panose="020B0604020202020204" pitchFamily="34" charset="0"/>
                <a:cs typeface="Arial" panose="020B0604020202020204" pitchFamily="34" charset="0"/>
              </a:rPr>
              <a:t>del </a:t>
            </a:r>
            <a:r>
              <a:rPr lang="es-MX" sz="1600" dirty="0" smtClean="0">
                <a:latin typeface="Arial" panose="020B0604020202020204" pitchFamily="34" charset="0"/>
                <a:cs typeface="Arial" panose="020B0604020202020204" pitchFamily="34" charset="0"/>
              </a:rPr>
              <a:t>IMPEPAC, </a:t>
            </a:r>
            <a:r>
              <a:rPr lang="es-MX" sz="1600" dirty="0">
                <a:latin typeface="Arial" panose="020B0604020202020204" pitchFamily="34" charset="0"/>
                <a:cs typeface="Arial" panose="020B0604020202020204" pitchFamily="34" charset="0"/>
              </a:rPr>
              <a:t>del </a:t>
            </a:r>
            <a:r>
              <a:rPr lang="es-MX" sz="1600" b="1" dirty="0">
                <a:latin typeface="Arial" panose="020B0604020202020204" pitchFamily="34" charset="0"/>
                <a:cs typeface="Arial" panose="020B0604020202020204" pitchFamily="34" charset="0"/>
              </a:rPr>
              <a:t>30 de diciembre de 2024 </a:t>
            </a:r>
            <a:r>
              <a:rPr lang="es-MX" sz="1600" dirty="0">
                <a:latin typeface="Arial" panose="020B0604020202020204" pitchFamily="34" charset="0"/>
                <a:cs typeface="Arial" panose="020B0604020202020204" pitchFamily="34" charset="0"/>
              </a:rPr>
              <a:t>se presentó el  </a:t>
            </a:r>
            <a:r>
              <a:rPr lang="es-MX" sz="1600" b="1" dirty="0">
                <a:latin typeface="Arial" panose="020B0604020202020204" pitchFamily="34" charset="0"/>
                <a:cs typeface="Arial" panose="020B0604020202020204" pitchFamily="34" charset="0"/>
              </a:rPr>
              <a:t>Informe Final sobre el Registro, Elección y Asignación de Candidaturas de Personas Pertenecientes a los Grupos </a:t>
            </a:r>
            <a:r>
              <a:rPr lang="es-MX" sz="1600" b="1" dirty="0" smtClean="0">
                <a:latin typeface="Arial" panose="020B0604020202020204" pitchFamily="34" charset="0"/>
                <a:cs typeface="Arial" panose="020B0604020202020204" pitchFamily="34" charset="0"/>
              </a:rPr>
              <a:t>Vulnerables, </a:t>
            </a:r>
            <a:r>
              <a:rPr lang="es-MX" sz="1600" dirty="0">
                <a:latin typeface="Arial" panose="020B0604020202020204" pitchFamily="34" charset="0"/>
                <a:cs typeface="Arial" panose="020B0604020202020204" pitchFamily="34" charset="0"/>
              </a:rPr>
              <a:t>con el objeto de visibilizar e identificar la participación y elección de las personas electas pertenecientes a los </a:t>
            </a:r>
            <a:r>
              <a:rPr lang="es-MX" sz="1600" dirty="0" smtClean="0">
                <a:latin typeface="Arial" panose="020B0604020202020204" pitchFamily="34" charset="0"/>
                <a:cs typeface="Arial" panose="020B0604020202020204" pitchFamily="34" charset="0"/>
              </a:rPr>
              <a:t>cinco </a:t>
            </a:r>
            <a:r>
              <a:rPr lang="es-MX" sz="1600" dirty="0">
                <a:latin typeface="Arial" panose="020B0604020202020204" pitchFamily="34" charset="0"/>
                <a:cs typeface="Arial" panose="020B0604020202020204" pitchFamily="34" charset="0"/>
              </a:rPr>
              <a:t>grupos (</a:t>
            </a:r>
            <a:r>
              <a:rPr lang="es-MX" sz="1600" b="1" dirty="0">
                <a:latin typeface="Arial" panose="020B0604020202020204" pitchFamily="34" charset="0"/>
                <a:cs typeface="Arial" panose="020B0604020202020204" pitchFamily="34" charset="0"/>
              </a:rPr>
              <a:t>a la población LGBTI, Personas con Discapacidad, Afrodescendientes, Adultos Mayores y Jóvenes</a:t>
            </a:r>
            <a:r>
              <a:rPr lang="es-MX" sz="1600" dirty="0">
                <a:latin typeface="Arial" panose="020B0604020202020204" pitchFamily="34" charset="0"/>
                <a:cs typeface="Arial" panose="020B0604020202020204" pitchFamily="34" charset="0"/>
              </a:rPr>
              <a:t>) en situación de vulnerabilidad en todos los cargos de elección popular en el </a:t>
            </a:r>
            <a:r>
              <a:rPr lang="es-MX" sz="1600" dirty="0" smtClean="0">
                <a:latin typeface="Arial" panose="020B0604020202020204" pitchFamily="34" charset="0"/>
                <a:cs typeface="Arial" panose="020B0604020202020204" pitchFamily="34" charset="0"/>
              </a:rPr>
              <a:t>estado </a:t>
            </a:r>
            <a:r>
              <a:rPr lang="es-MX" sz="1600" dirty="0">
                <a:latin typeface="Arial" panose="020B0604020202020204" pitchFamily="34" charset="0"/>
                <a:cs typeface="Arial" panose="020B0604020202020204" pitchFamily="34" charset="0"/>
              </a:rPr>
              <a:t>de </a:t>
            </a:r>
            <a:r>
              <a:rPr lang="es-MX" sz="1600" dirty="0" smtClean="0">
                <a:latin typeface="Arial" panose="020B0604020202020204" pitchFamily="34" charset="0"/>
                <a:cs typeface="Arial" panose="020B0604020202020204" pitchFamily="34" charset="0"/>
              </a:rPr>
              <a:t>Morelos, </a:t>
            </a:r>
            <a:r>
              <a:rPr lang="es-MX" sz="1600" dirty="0">
                <a:latin typeface="Arial" panose="020B0604020202020204" pitchFamily="34" charset="0"/>
                <a:cs typeface="Arial" panose="020B0604020202020204" pitchFamily="34" charset="0"/>
              </a:rPr>
              <a:t>en el marco del Proceso Ordinario Electoral </a:t>
            </a:r>
            <a:r>
              <a:rPr lang="es-MX" sz="1600" dirty="0" smtClean="0">
                <a:latin typeface="Arial" panose="020B0604020202020204" pitchFamily="34" charset="0"/>
                <a:cs typeface="Arial" panose="020B0604020202020204" pitchFamily="34" charset="0"/>
              </a:rPr>
              <a:t>Local, POEL 2023-2024. </a:t>
            </a:r>
          </a:p>
          <a:p>
            <a:pPr algn="just"/>
            <a:endParaRPr lang="es-MX" dirty="0">
              <a:latin typeface="Arial" panose="020B0604020202020204" pitchFamily="34" charset="0"/>
              <a:cs typeface="Arial" panose="020B0604020202020204" pitchFamily="34" charset="0"/>
            </a:endParaRPr>
          </a:p>
        </p:txBody>
      </p:sp>
      <p:grpSp>
        <p:nvGrpSpPr>
          <p:cNvPr id="13" name="Grupo 12"/>
          <p:cNvGrpSpPr/>
          <p:nvPr/>
        </p:nvGrpSpPr>
        <p:grpSpPr>
          <a:xfrm>
            <a:off x="1659706" y="3324573"/>
            <a:ext cx="4092208" cy="3161052"/>
            <a:chOff x="0" y="0"/>
            <a:chExt cx="5307614" cy="4085590"/>
          </a:xfrm>
        </p:grpSpPr>
        <p:pic>
          <p:nvPicPr>
            <p:cNvPr id="20" name="Imagen 19" descr="C:\Users\Angel.Hidalgo\Pictures\Screenshots\Captura de pantalla 2024-11-26 09500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1531"/>
              <a:ext cx="2602865" cy="4029075"/>
            </a:xfrm>
            <a:prstGeom prst="rect">
              <a:avLst/>
            </a:prstGeom>
            <a:ln>
              <a:noFill/>
            </a:ln>
            <a:effectLst>
              <a:outerShdw blurRad="292100" dist="139700" dir="2700000" algn="tl" rotWithShape="0">
                <a:srgbClr val="333333">
                  <a:alpha val="65000"/>
                </a:srgbClr>
              </a:outerShdw>
            </a:effectLst>
          </p:spPr>
        </p:pic>
        <p:pic>
          <p:nvPicPr>
            <p:cNvPr id="22" name="Imagen 21" descr="C:\Users\Angel.Hidalgo\Pictures\Screenshots\Captura de pantalla 2024-11-26 09501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32689" y="0"/>
              <a:ext cx="2574925" cy="4085590"/>
            </a:xfrm>
            <a:prstGeom prst="rect">
              <a:avLst/>
            </a:prstGeom>
            <a:ln>
              <a:noFill/>
            </a:ln>
            <a:effectLst>
              <a:outerShdw blurRad="292100" dist="139700" dir="2700000" algn="tl" rotWithShape="0">
                <a:srgbClr val="333333">
                  <a:alpha val="65000"/>
                </a:srgbClr>
              </a:outerShdw>
            </a:effectLst>
          </p:spPr>
        </p:pic>
      </p:grpSp>
      <p:pic>
        <p:nvPicPr>
          <p:cNvPr id="24" name="Imagen 23" descr="C:\Users\Angel.Hidalgo\Pictures\Screenshots\Captura de pantalla 2024-11-26 095028.png"/>
          <p:cNvPicPr/>
          <p:nvPr/>
        </p:nvPicPr>
        <p:blipFill>
          <a:blip r:embed="rId6">
            <a:extLst>
              <a:ext uri="{28A0092B-C50C-407E-A947-70E740481C1C}">
                <a14:useLocalDpi xmlns:a14="http://schemas.microsoft.com/office/drawing/2010/main" val="0"/>
              </a:ext>
            </a:extLst>
          </a:blip>
          <a:srcRect/>
          <a:stretch>
            <a:fillRect/>
          </a:stretch>
        </p:blipFill>
        <p:spPr bwMode="auto">
          <a:xfrm>
            <a:off x="6349519" y="3242501"/>
            <a:ext cx="1820264" cy="3223794"/>
          </a:xfrm>
          <a:prstGeom prst="rect">
            <a:avLst/>
          </a:prstGeom>
          <a:ln>
            <a:noFill/>
          </a:ln>
          <a:effectLst>
            <a:outerShdw blurRad="292100" dist="139700" dir="2700000" algn="tl" rotWithShape="0">
              <a:srgbClr val="333333">
                <a:alpha val="65000"/>
              </a:srgbClr>
            </a:outerShdw>
          </a:effectLst>
        </p:spPr>
      </p:pic>
      <p:pic>
        <p:nvPicPr>
          <p:cNvPr id="25" name="Imagen 24" descr="C:\Users\Angel.Hidalgo\Pictures\Screenshots\Captura de pantalla 2024-11-26 095018.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34900" y="3242501"/>
            <a:ext cx="1904918" cy="3243124"/>
          </a:xfrm>
          <a:prstGeom prst="rect">
            <a:avLst/>
          </a:prstGeom>
          <a:ln>
            <a:noFill/>
          </a:ln>
          <a:effectLst>
            <a:outerShdw blurRad="292100" dist="139700" dir="2700000" algn="tl" rotWithShape="0">
              <a:srgbClr val="333333">
                <a:alpha val="65000"/>
              </a:srgbClr>
            </a:outerShdw>
          </a:effectLst>
        </p:spPr>
      </p:pic>
      <p:sp>
        <p:nvSpPr>
          <p:cNvPr id="17" name="Título 1"/>
          <p:cNvSpPr>
            <a:spLocks noGrp="1"/>
          </p:cNvSpPr>
          <p:nvPr>
            <p:ph type="title"/>
          </p:nvPr>
        </p:nvSpPr>
        <p:spPr>
          <a:xfrm>
            <a:off x="3319413" y="113212"/>
            <a:ext cx="5480275" cy="1325563"/>
          </a:xfrm>
        </p:spPr>
        <p:txBody>
          <a:bodyPr>
            <a:noAutofit/>
          </a:bodyPr>
          <a:lstStyle/>
          <a:p>
            <a:pPr algn="ctr"/>
            <a:r>
              <a:rPr lang="es-MX" sz="1800" b="1" dirty="0">
                <a:latin typeface="Arial" panose="020B0604020202020204" pitchFamily="34" charset="0"/>
                <a:cs typeface="Arial" panose="020B0604020202020204" pitchFamily="34" charset="0"/>
              </a:rPr>
              <a:t>Informe Final sobre el Registro, Elección y Asignación de Candidaturas de Personas Pertenecientes a los Grupos Vulnerables</a:t>
            </a:r>
          </a:p>
        </p:txBody>
      </p:sp>
    </p:spTree>
    <p:extLst>
      <p:ext uri="{BB962C8B-B14F-4D97-AF65-F5344CB8AC3E}">
        <p14:creationId xmlns:p14="http://schemas.microsoft.com/office/powerpoint/2010/main" val="1292417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9688" y="49813"/>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8" name="Título 1"/>
          <p:cNvSpPr>
            <a:spLocks noGrp="1"/>
          </p:cNvSpPr>
          <p:nvPr>
            <p:ph type="title"/>
          </p:nvPr>
        </p:nvSpPr>
        <p:spPr>
          <a:xfrm>
            <a:off x="3319413" y="113212"/>
            <a:ext cx="5480275" cy="1325563"/>
          </a:xfrm>
        </p:spPr>
        <p:txBody>
          <a:bodyPr>
            <a:noAutofit/>
          </a:bodyPr>
          <a:lstStyle/>
          <a:p>
            <a:pPr algn="ctr"/>
            <a:r>
              <a:rPr lang="es-MX" sz="1800" b="1" dirty="0">
                <a:latin typeface="Arial" panose="020B0604020202020204" pitchFamily="34" charset="0"/>
                <a:cs typeface="Arial" panose="020B0604020202020204" pitchFamily="34" charset="0"/>
              </a:rPr>
              <a:t>Proceso Ordinario Electoral </a:t>
            </a:r>
            <a:r>
              <a:rPr lang="es-MX" sz="1800" b="1" dirty="0" smtClean="0">
                <a:latin typeface="Arial" panose="020B0604020202020204" pitchFamily="34" charset="0"/>
                <a:cs typeface="Arial" panose="020B0604020202020204" pitchFamily="34" charset="0"/>
              </a:rPr>
              <a:t>Local 2023-2024</a:t>
            </a:r>
            <a:endParaRPr lang="es-MX" sz="1800" b="1" dirty="0">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2759" y="1372819"/>
            <a:ext cx="5152968" cy="5198897"/>
          </a:xfrm>
          <a:prstGeom prst="rect">
            <a:avLst/>
          </a:prstGeom>
          <a:ln>
            <a:noFill/>
          </a:ln>
          <a:effectLst>
            <a:outerShdw blurRad="292100" dist="139700" dir="2700000" algn="tl" rotWithShape="0">
              <a:srgbClr val="333333">
                <a:alpha val="65000"/>
              </a:srgbClr>
            </a:outerShdw>
          </a:effectLst>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436" y="1372819"/>
            <a:ext cx="4652248" cy="51988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5299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 xmlns:a16="http://schemas.microsoft.com/office/drawing/2014/main"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658950" y="2007582"/>
            <a:ext cx="6357147" cy="3293209"/>
          </a:xfrm>
          <a:prstGeom prst="rect">
            <a:avLst/>
          </a:prstGeom>
          <a:noFill/>
        </p:spPr>
        <p:txBody>
          <a:bodyPr wrap="square" rtlCol="0">
            <a:spAutoFit/>
          </a:bodyPr>
          <a:lstStyle/>
          <a:p>
            <a:pPr marL="285750" indent="-285750" algn="just">
              <a:buFont typeface="Wingdings" panose="05000000000000000000" pitchFamily="2" charset="2"/>
              <a:buChar char="ü"/>
            </a:pPr>
            <a:r>
              <a:rPr lang="es-MX" sz="2200" dirty="0" smtClean="0">
                <a:latin typeface="Arial" panose="020B0604020202020204" pitchFamily="34" charset="0"/>
                <a:cs typeface="Arial" panose="020B0604020202020204" pitchFamily="34" charset="0"/>
              </a:rPr>
              <a:t>La </a:t>
            </a:r>
            <a:r>
              <a:rPr lang="es-MX" sz="2200" dirty="0">
                <a:latin typeface="Arial" panose="020B0604020202020204" pitchFamily="34" charset="0"/>
                <a:cs typeface="Arial" panose="020B0604020202020204" pitchFamily="34" charset="0"/>
              </a:rPr>
              <a:t>falta de accesibilidad al interior de las </a:t>
            </a:r>
            <a:r>
              <a:rPr lang="es-MX" sz="2200" dirty="0" smtClean="0">
                <a:latin typeface="Arial" panose="020B0604020202020204" pitchFamily="34" charset="0"/>
                <a:cs typeface="Arial" panose="020B0604020202020204" pitchFamily="34" charset="0"/>
              </a:rPr>
              <a:t>instituciones </a:t>
            </a:r>
            <a:r>
              <a:rPr lang="es-MX" sz="2200" dirty="0">
                <a:latin typeface="Arial" panose="020B0604020202020204" pitchFamily="34" charset="0"/>
                <a:cs typeface="Arial" panose="020B0604020202020204" pitchFamily="34" charset="0"/>
              </a:rPr>
              <a:t>en las cuales las </a:t>
            </a:r>
            <a:r>
              <a:rPr lang="es-MX" sz="2200" dirty="0" smtClean="0">
                <a:latin typeface="Arial" panose="020B0604020202020204" pitchFamily="34" charset="0"/>
                <a:cs typeface="Arial" panose="020B0604020202020204" pitchFamily="34" charset="0"/>
              </a:rPr>
              <a:t>personas con </a:t>
            </a:r>
            <a:r>
              <a:rPr lang="es-MX" sz="2200" dirty="0">
                <a:latin typeface="Arial" panose="020B0604020202020204" pitchFamily="34" charset="0"/>
                <a:cs typeface="Arial" panose="020B0604020202020204" pitchFamily="34" charset="0"/>
              </a:rPr>
              <a:t>discapacidad se encuentran ejerciendo el cargo.  </a:t>
            </a:r>
            <a:endParaRPr lang="es-MX" sz="22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endParaRPr lang="es-MX" sz="22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MX" sz="2200" dirty="0" smtClean="0">
                <a:latin typeface="Arial" panose="020B0604020202020204" pitchFamily="34" charset="0"/>
                <a:cs typeface="Arial" panose="020B0604020202020204" pitchFamily="34" charset="0"/>
              </a:rPr>
              <a:t>Que </a:t>
            </a:r>
            <a:r>
              <a:rPr lang="es-MX" sz="2200" dirty="0">
                <a:latin typeface="Arial" panose="020B0604020202020204" pitchFamily="34" charset="0"/>
                <a:cs typeface="Arial" panose="020B0604020202020204" pitchFamily="34" charset="0"/>
              </a:rPr>
              <a:t>toda la información relativa al registro de personas con discapacidad sea de carácter público y de fácil acceso y comprensión</a:t>
            </a:r>
            <a:r>
              <a:rPr lang="es-MX" sz="22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endParaRPr lang="es-MX" sz="16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smtClean="0">
                <a:latin typeface="Arial" panose="020B0604020202020204" pitchFamily="34" charset="0"/>
                <a:cs typeface="Arial" panose="020B0604020202020204" pitchFamily="34" charset="0"/>
              </a:rPr>
              <a:t>Obstáculos</a:t>
            </a:r>
            <a:r>
              <a:rPr lang="es-MX" sz="1800" b="1" dirty="0">
                <a:latin typeface="Arial" panose="020B0604020202020204" pitchFamily="34" charset="0"/>
                <a:cs typeface="Arial" panose="020B0604020202020204" pitchFamily="34" charset="0"/>
              </a:rPr>
              <a:t>, retos y barreras </a:t>
            </a:r>
            <a:r>
              <a:rPr lang="es-MX" sz="1800" b="1" dirty="0" smtClean="0">
                <a:latin typeface="Arial" panose="020B0604020202020204" pitchFamily="34" charset="0"/>
                <a:cs typeface="Arial" panose="020B0604020202020204" pitchFamily="34" charset="0"/>
              </a:rPr>
              <a:t>de las</a:t>
            </a:r>
            <a:br>
              <a:rPr lang="es-MX" sz="1800" b="1" dirty="0" smtClean="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 personas con Discapacidad</a:t>
            </a:r>
            <a:endParaRPr lang="es-MX" sz="1800" b="1" dirty="0">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E0FA0DA3-0F5C-B84D-9D5F-C5059644BF98}" type="slidenum">
              <a:rPr lang="es-MX" smtClean="0"/>
              <a:t>22</a:t>
            </a:fld>
            <a:endParaRPr lang="es-MX"/>
          </a:p>
        </p:txBody>
      </p:sp>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7726" y="1600814"/>
            <a:ext cx="4438641" cy="4438641"/>
          </a:xfrm>
          <a:prstGeom prst="rect">
            <a:avLst/>
          </a:prstGeom>
        </p:spPr>
      </p:pic>
    </p:spTree>
    <p:extLst>
      <p:ext uri="{BB962C8B-B14F-4D97-AF65-F5344CB8AC3E}">
        <p14:creationId xmlns:p14="http://schemas.microsoft.com/office/powerpoint/2010/main" val="4195652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p:cNvSpPr txBox="1"/>
          <p:nvPr/>
        </p:nvSpPr>
        <p:spPr>
          <a:xfrm>
            <a:off x="3324970" y="2552257"/>
            <a:ext cx="5542059" cy="1015663"/>
          </a:xfrm>
          <a:prstGeom prst="rect">
            <a:avLst/>
          </a:prstGeom>
          <a:noFill/>
        </p:spPr>
        <p:txBody>
          <a:bodyPr wrap="square" rtlCol="0">
            <a:spAutoFit/>
          </a:bodyPr>
          <a:lstStyle/>
          <a:p>
            <a:pPr algn="ctr"/>
            <a:r>
              <a:rPr lang="es-MX" sz="6000" b="1" dirty="0" smtClean="0">
                <a:latin typeface="Gilroy-Bold" panose="00000800000000000000" pitchFamily="2" charset="0"/>
              </a:rPr>
              <a:t>¡Gracias!</a:t>
            </a:r>
            <a:endParaRPr lang="es-MX" sz="8000" b="1" dirty="0">
              <a:solidFill>
                <a:srgbClr val="DC2597"/>
              </a:solidFill>
              <a:latin typeface="Gilroy-Bold" panose="00000800000000000000" pitchFamily="2" charset="0"/>
            </a:endParaRPr>
          </a:p>
        </p:txBody>
      </p:sp>
    </p:spTree>
    <p:extLst>
      <p:ext uri="{BB962C8B-B14F-4D97-AF65-F5344CB8AC3E}">
        <p14:creationId xmlns:p14="http://schemas.microsoft.com/office/powerpoint/2010/main" val="1511000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9688" y="49813"/>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1659706" y="1065520"/>
            <a:ext cx="9017871" cy="3293209"/>
          </a:xfrm>
          <a:prstGeom prst="rect">
            <a:avLst/>
          </a:prstGeom>
          <a:noFill/>
        </p:spPr>
        <p:txBody>
          <a:bodyPr wrap="square" rtlCol="0">
            <a:spAutoFit/>
          </a:bodyPr>
          <a:lstStyle/>
          <a:p>
            <a:pPr marL="171450" lvl="0" indent="-171450" hangingPunct="0">
              <a:buFont typeface="Wingdings" panose="05000000000000000000" pitchFamily="2" charset="2"/>
              <a:buChar char="ü"/>
            </a:pPr>
            <a:r>
              <a:rPr lang="es-MX" sz="1600" dirty="0">
                <a:latin typeface="Arial" panose="020B0604020202020204" pitchFamily="34" charset="0"/>
                <a:cs typeface="Arial" panose="020B0604020202020204" pitchFamily="34" charset="0"/>
              </a:rPr>
              <a:t>Constitución Política de los Estados Unidos Mexicanos.</a:t>
            </a:r>
          </a:p>
          <a:p>
            <a:pPr marL="171450" lvl="0" indent="-171450" hangingPunct="0">
              <a:buFont typeface="Wingdings" panose="05000000000000000000" pitchFamily="2" charset="2"/>
              <a:buChar char="ü"/>
            </a:pPr>
            <a:r>
              <a:rPr lang="es-MX" sz="1600" dirty="0">
                <a:latin typeface="Arial" panose="020B0604020202020204" pitchFamily="34" charset="0"/>
                <a:cs typeface="Arial" panose="020B0604020202020204" pitchFamily="34" charset="0"/>
              </a:rPr>
              <a:t>Declaración Universal de los Derechos Humanos.</a:t>
            </a:r>
          </a:p>
          <a:p>
            <a:pPr marL="171450" lvl="0" indent="-171450" hangingPunct="0">
              <a:buFont typeface="Wingdings" panose="05000000000000000000" pitchFamily="2" charset="2"/>
              <a:buChar char="ü"/>
            </a:pPr>
            <a:r>
              <a:rPr lang="es-MX" sz="1600" dirty="0">
                <a:latin typeface="Arial" panose="020B0604020202020204" pitchFamily="34" charset="0"/>
                <a:cs typeface="Arial" panose="020B0604020202020204" pitchFamily="34" charset="0"/>
              </a:rPr>
              <a:t>Pacto Internacional de Derechos Civiles y Políticos. </a:t>
            </a:r>
          </a:p>
          <a:p>
            <a:pPr marL="171450" lvl="0" indent="-171450" hangingPunct="0">
              <a:buFont typeface="Wingdings" panose="05000000000000000000" pitchFamily="2" charset="2"/>
              <a:buChar char="ü"/>
            </a:pPr>
            <a:r>
              <a:rPr lang="es-419" sz="1600" dirty="0">
                <a:latin typeface="Arial" panose="020B0604020202020204" pitchFamily="34" charset="0"/>
                <a:cs typeface="Arial" panose="020B0604020202020204" pitchFamily="34" charset="0"/>
              </a:rPr>
              <a:t>Pacto Internacional Derechos Económicos, Sociales y Culturales</a:t>
            </a:r>
            <a:endParaRPr lang="es-MX" sz="1600" dirty="0">
              <a:latin typeface="Arial" panose="020B0604020202020204" pitchFamily="34" charset="0"/>
              <a:cs typeface="Arial" panose="020B0604020202020204" pitchFamily="34" charset="0"/>
            </a:endParaRPr>
          </a:p>
          <a:p>
            <a:pPr marL="171450" lvl="0" indent="-171450" hangingPunct="0">
              <a:buFont typeface="Wingdings" panose="05000000000000000000" pitchFamily="2" charset="2"/>
              <a:buChar char="ü"/>
            </a:pPr>
            <a:r>
              <a:rPr lang="es-MX" sz="1600" dirty="0">
                <a:latin typeface="Arial" panose="020B0604020202020204" pitchFamily="34" charset="0"/>
                <a:cs typeface="Arial" panose="020B0604020202020204" pitchFamily="34" charset="0"/>
              </a:rPr>
              <a:t>Convención Americana sobre Derechos Humanos.</a:t>
            </a:r>
          </a:p>
          <a:p>
            <a:pPr marL="171450" lvl="0" indent="-171450" hangingPunct="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Convención </a:t>
            </a:r>
            <a:r>
              <a:rPr lang="es-MX" sz="1600" dirty="0">
                <a:latin typeface="Arial" panose="020B0604020202020204" pitchFamily="34" charset="0"/>
                <a:cs typeface="Arial" panose="020B0604020202020204" pitchFamily="34" charset="0"/>
              </a:rPr>
              <a:t>sobre los Derechos de las Personas con Discapacidad. </a:t>
            </a:r>
          </a:p>
          <a:p>
            <a:pPr marL="171450" lvl="0" indent="-171450" hangingPunct="0">
              <a:buFont typeface="Wingdings" panose="05000000000000000000" pitchFamily="2" charset="2"/>
              <a:buChar char="ü"/>
            </a:pPr>
            <a:r>
              <a:rPr lang="es-419" sz="1600" dirty="0" smtClean="0">
                <a:latin typeface="Arial" panose="020B0604020202020204" pitchFamily="34" charset="0"/>
                <a:cs typeface="Arial" panose="020B0604020202020204" pitchFamily="34" charset="0"/>
              </a:rPr>
              <a:t>Convención </a:t>
            </a:r>
            <a:r>
              <a:rPr lang="es-419" sz="1600" dirty="0">
                <a:latin typeface="Arial" panose="020B0604020202020204" pitchFamily="34" charset="0"/>
                <a:cs typeface="Arial" panose="020B0604020202020204" pitchFamily="34" charset="0"/>
              </a:rPr>
              <a:t>Interamericana para la Eliminación de todas las Formas de Discriminación contra las Personas con Discapacidad</a:t>
            </a:r>
            <a:endParaRPr lang="es-MX" sz="160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Convenio </a:t>
            </a:r>
            <a:r>
              <a:rPr lang="es-MX" sz="1600" dirty="0">
                <a:latin typeface="Arial" panose="020B0604020202020204" pitchFamily="34" charset="0"/>
                <a:cs typeface="Arial" panose="020B0604020202020204" pitchFamily="34" charset="0"/>
              </a:rPr>
              <a:t>sobre la Discriminación en el Empleo y Ocupación. (Convenio Nro. 111 OIT)</a:t>
            </a:r>
          </a:p>
          <a:p>
            <a:pPr marL="171450" lvl="0" indent="-171450" hangingPunct="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Ley </a:t>
            </a:r>
            <a:r>
              <a:rPr lang="es-MX" sz="1600" dirty="0">
                <a:latin typeface="Arial" panose="020B0604020202020204" pitchFamily="34" charset="0"/>
                <a:cs typeface="Arial" panose="020B0604020202020204" pitchFamily="34" charset="0"/>
              </a:rPr>
              <a:t>Federal para Prevenir y Eliminar la Discriminación. </a:t>
            </a:r>
          </a:p>
          <a:p>
            <a:pPr marL="171450" lvl="0" indent="-171450" hangingPunct="0">
              <a:buFont typeface="Wingdings" panose="05000000000000000000" pitchFamily="2" charset="2"/>
              <a:buChar char="ü"/>
            </a:pPr>
            <a:r>
              <a:rPr lang="es-MX" sz="1600" dirty="0">
                <a:latin typeface="Arial" panose="020B0604020202020204" pitchFamily="34" charset="0"/>
                <a:cs typeface="Arial" panose="020B0604020202020204" pitchFamily="34" charset="0"/>
              </a:rPr>
              <a:t>Ley General para la Inclusión de las Personas con Discapacidad. </a:t>
            </a:r>
          </a:p>
          <a:p>
            <a:pPr marL="171450" lvl="0" indent="-171450" hangingPunct="0">
              <a:buFont typeface="Wingdings" panose="05000000000000000000" pitchFamily="2" charset="2"/>
              <a:buChar char="ü"/>
            </a:pPr>
            <a:r>
              <a:rPr lang="es-MX" sz="1600" dirty="0">
                <a:latin typeface="Arial" panose="020B0604020202020204" pitchFamily="34" charset="0"/>
                <a:cs typeface="Arial" panose="020B0604020202020204" pitchFamily="34" charset="0"/>
              </a:rPr>
              <a:t>Ley General de Instituciones y Procedimientos Electorales. </a:t>
            </a:r>
          </a:p>
          <a:p>
            <a:pPr marL="171450" lvl="0" indent="-171450" hangingPunct="0">
              <a:buFont typeface="Wingdings" panose="05000000000000000000" pitchFamily="2" charset="2"/>
              <a:buChar char="ü"/>
            </a:pPr>
            <a:r>
              <a:rPr lang="es-MX" sz="1600" dirty="0">
                <a:latin typeface="Arial" panose="020B0604020202020204" pitchFamily="34" charset="0"/>
                <a:cs typeface="Arial" panose="020B0604020202020204" pitchFamily="34" charset="0"/>
              </a:rPr>
              <a:t>Ley General de Partidos Políticos</a:t>
            </a:r>
            <a:r>
              <a:rPr lang="es-MX" sz="1600" dirty="0" smtClean="0">
                <a:latin typeface="Arial" panose="020B0604020202020204" pitchFamily="34" charset="0"/>
                <a:cs typeface="Arial" panose="020B0604020202020204" pitchFamily="34" charset="0"/>
              </a:rPr>
              <a:t>.</a:t>
            </a:r>
            <a:endParaRPr lang="es-MX" sz="16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3319413" y="113212"/>
            <a:ext cx="5480275" cy="1325563"/>
          </a:xfrm>
        </p:spPr>
        <p:txBody>
          <a:bodyPr>
            <a:noAutofit/>
          </a:bodyPr>
          <a:lstStyle/>
          <a:p>
            <a:pPr algn="ctr"/>
            <a:r>
              <a:rPr lang="es-MX" sz="1800" b="1" dirty="0" smtClean="0">
                <a:latin typeface="Arial" panose="020B0604020202020204" pitchFamily="34" charset="0"/>
                <a:cs typeface="Arial" panose="020B0604020202020204" pitchFamily="34" charset="0"/>
              </a:rPr>
              <a:t>Marco Jurídico Internacional  </a:t>
            </a:r>
            <a:endParaRPr lang="es-MX"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489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9688" y="49813"/>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4708733" y="1646634"/>
            <a:ext cx="6344859" cy="3539430"/>
          </a:xfrm>
          <a:prstGeom prst="rect">
            <a:avLst/>
          </a:prstGeom>
          <a:noFill/>
        </p:spPr>
        <p:txBody>
          <a:bodyPr wrap="square" rtlCol="0">
            <a:spAutoFit/>
          </a:bodyPr>
          <a:lstStyle/>
          <a:p>
            <a:pPr hangingPunct="0"/>
            <a:r>
              <a:rPr lang="es-MX" sz="1200" dirty="0">
                <a:latin typeface="Arial" panose="020B0604020202020204" pitchFamily="34" charset="0"/>
                <a:cs typeface="Arial" panose="020B0604020202020204" pitchFamily="34" charset="0"/>
              </a:rPr>
              <a:t> </a:t>
            </a:r>
          </a:p>
          <a:p>
            <a:pPr algn="just" hangingPunct="0"/>
            <a:r>
              <a:rPr lang="es-MX" dirty="0">
                <a:latin typeface="Arial" panose="020B0604020202020204" pitchFamily="34" charset="0"/>
                <a:cs typeface="Arial" panose="020B0604020202020204" pitchFamily="34" charset="0"/>
              </a:rPr>
              <a:t> </a:t>
            </a:r>
          </a:p>
          <a:p>
            <a:pPr marL="171450" lvl="0" indent="-171450" algn="just" hangingPunct="0">
              <a:buFont typeface="Wingdings" panose="05000000000000000000" pitchFamily="2" charset="2"/>
              <a:buChar char="ü"/>
            </a:pPr>
            <a:r>
              <a:rPr lang="es-MX" dirty="0">
                <a:latin typeface="Arial" panose="020B0604020202020204" pitchFamily="34" charset="0"/>
                <a:cs typeface="Arial" panose="020B0604020202020204" pitchFamily="34" charset="0"/>
              </a:rPr>
              <a:t>Constitución Política del Estado Libre y Soberano de Morelos.</a:t>
            </a:r>
          </a:p>
          <a:p>
            <a:pPr marL="171450" lvl="0" indent="-171450" algn="just" hangingPunct="0">
              <a:buFont typeface="Wingdings" panose="05000000000000000000" pitchFamily="2" charset="2"/>
              <a:buChar char="ü"/>
            </a:pPr>
            <a:r>
              <a:rPr lang="es-MX" dirty="0">
                <a:latin typeface="Arial" panose="020B0604020202020204" pitchFamily="34" charset="0"/>
                <a:cs typeface="Arial" panose="020B0604020202020204" pitchFamily="34" charset="0"/>
              </a:rPr>
              <a:t>Código de Instituciones y Procedimientos Electorales para el Estado de Morelos. </a:t>
            </a:r>
          </a:p>
          <a:p>
            <a:pPr marL="171450" lvl="0" indent="-171450" algn="just" hangingPunct="0">
              <a:buFont typeface="Wingdings" panose="05000000000000000000" pitchFamily="2" charset="2"/>
              <a:buChar char="ü"/>
            </a:pPr>
            <a:r>
              <a:rPr lang="es-MX" dirty="0">
                <a:latin typeface="Arial" panose="020B0604020202020204" pitchFamily="34" charset="0"/>
                <a:cs typeface="Arial" panose="020B0604020202020204" pitchFamily="34" charset="0"/>
              </a:rPr>
              <a:t>Ley para Prevenir y Eliminar la Discriminación en el Estado de Morelos.</a:t>
            </a:r>
          </a:p>
          <a:p>
            <a:pPr marL="171450" lvl="0" indent="-171450" algn="just" hangingPunct="0">
              <a:buFont typeface="Wingdings" panose="05000000000000000000" pitchFamily="2" charset="2"/>
              <a:buChar char="ü"/>
            </a:pPr>
            <a:r>
              <a:rPr lang="es-419" dirty="0">
                <a:latin typeface="Arial" panose="020B0604020202020204" pitchFamily="34" charset="0"/>
                <a:cs typeface="Arial" panose="020B0604020202020204" pitchFamily="34" charset="0"/>
              </a:rPr>
              <a:t>Ley para la Inclusión al Desarrollo de las Personas con Discapacidad del Estado de </a:t>
            </a:r>
            <a:r>
              <a:rPr lang="es-419" dirty="0" smtClean="0">
                <a:latin typeface="Arial" panose="020B0604020202020204" pitchFamily="34" charset="0"/>
                <a:cs typeface="Arial" panose="020B0604020202020204" pitchFamily="34" charset="0"/>
              </a:rPr>
              <a:t>Morelos</a:t>
            </a:r>
          </a:p>
          <a:p>
            <a:r>
              <a:rPr lang="es-ES" sz="1600" dirty="0"/>
              <a:t> </a:t>
            </a:r>
            <a:endParaRPr lang="es-MX" sz="1600" dirty="0"/>
          </a:p>
          <a:p>
            <a:pPr algn="just"/>
            <a:r>
              <a:rPr lang="es-MX" sz="1600" dirty="0" smtClean="0">
                <a:latin typeface="Arial" panose="020B0604020202020204" pitchFamily="34" charset="0"/>
                <a:cs typeface="Arial" panose="020B0604020202020204" pitchFamily="34" charset="0"/>
              </a:rPr>
              <a:t> </a:t>
            </a:r>
          </a:p>
          <a:p>
            <a:pPr algn="just"/>
            <a:endParaRPr lang="es-MX"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3319413" y="113212"/>
            <a:ext cx="5480275" cy="1325563"/>
          </a:xfrm>
        </p:spPr>
        <p:txBody>
          <a:bodyPr>
            <a:noAutofit/>
          </a:bodyPr>
          <a:lstStyle/>
          <a:p>
            <a:pPr algn="ctr"/>
            <a:r>
              <a:rPr lang="es-MX" sz="1800" b="1" dirty="0" smtClean="0">
                <a:latin typeface="Arial" panose="020B0604020202020204" pitchFamily="34" charset="0"/>
                <a:cs typeface="Arial" panose="020B0604020202020204" pitchFamily="34" charset="0"/>
              </a:rPr>
              <a:t>Marco Jurídico local  </a:t>
            </a:r>
            <a:endParaRPr lang="es-MX" sz="1800" b="1" dirty="0">
              <a:latin typeface="Arial" panose="020B0604020202020204" pitchFamily="34" charset="0"/>
              <a:cs typeface="Arial" panose="020B0604020202020204" pitchFamily="34" charset="0"/>
            </a:endParaRPr>
          </a:p>
        </p:txBody>
      </p:sp>
      <p:pic>
        <p:nvPicPr>
          <p:cNvPr id="9" name="Google Shape;4463;p24"/>
          <p:cNvPicPr preferRelativeResize="0">
            <a:picLocks/>
          </p:cNvPicPr>
          <p:nvPr/>
        </p:nvPicPr>
        <p:blipFill rotWithShape="1">
          <a:blip r:embed="rId4">
            <a:alphaModFix/>
          </a:blip>
          <a:srcRect l="15580" r="15573"/>
          <a:stretch/>
        </p:blipFill>
        <p:spPr>
          <a:xfrm>
            <a:off x="256186" y="1003747"/>
            <a:ext cx="3894900" cy="5656200"/>
          </a:xfrm>
          <a:prstGeom prst="rect">
            <a:avLst/>
          </a:prstGeom>
          <a:noFill/>
          <a:ln>
            <a:noFill/>
          </a:ln>
        </p:spPr>
      </p:pic>
    </p:spTree>
    <p:extLst>
      <p:ext uri="{BB962C8B-B14F-4D97-AF65-F5344CB8AC3E}">
        <p14:creationId xmlns:p14="http://schemas.microsoft.com/office/powerpoint/2010/main" val="3369343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p:cNvSpPr txBox="1"/>
          <p:nvPr/>
        </p:nvSpPr>
        <p:spPr>
          <a:xfrm>
            <a:off x="3104669" y="78022"/>
            <a:ext cx="5542059" cy="1015663"/>
          </a:xfrm>
          <a:prstGeom prst="rect">
            <a:avLst/>
          </a:prstGeom>
          <a:noFill/>
        </p:spPr>
        <p:txBody>
          <a:bodyPr wrap="square" rtlCol="0">
            <a:spAutoFit/>
          </a:bodyPr>
          <a:lstStyle/>
          <a:p>
            <a:pPr algn="ctr"/>
            <a:r>
              <a:rPr lang="es-MX" sz="6000" b="1" dirty="0" smtClean="0">
                <a:latin typeface="Gilroy-Bold" panose="00000800000000000000" pitchFamily="2" charset="0"/>
              </a:rPr>
              <a:t>Conceptos </a:t>
            </a:r>
            <a:endParaRPr lang="es-MX" sz="8000" b="1" dirty="0">
              <a:solidFill>
                <a:srgbClr val="DC2597"/>
              </a:solidFill>
              <a:latin typeface="Gilroy-Bold" panose="00000800000000000000" pitchFamily="2"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9688" y="49813"/>
            <a:ext cx="3239352" cy="1080000"/>
          </a:xfrm>
          <a:prstGeom prst="rect">
            <a:avLst/>
          </a:prstGeom>
        </p:spPr>
      </p:pic>
      <p:pic>
        <p:nvPicPr>
          <p:cNvPr id="7"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128749699"/>
              </p:ext>
            </p:extLst>
          </p:nvPr>
        </p:nvGraphicFramePr>
        <p:xfrm>
          <a:off x="2081597" y="979138"/>
          <a:ext cx="8557917" cy="4707055"/>
        </p:xfrm>
        <a:graphic>
          <a:graphicData uri="http://schemas.openxmlformats.org/drawingml/2006/table">
            <a:tbl>
              <a:tblPr firstRow="1" firstCol="1" bandRow="1">
                <a:tableStyleId>{5C22544A-7EE6-4342-B048-85BDC9FD1C3A}</a:tableStyleId>
              </a:tblPr>
              <a:tblGrid>
                <a:gridCol w="1994518"/>
                <a:gridCol w="6563399"/>
              </a:tblGrid>
              <a:tr h="217817">
                <a:tc>
                  <a:txBody>
                    <a:bodyPr/>
                    <a:lstStyle/>
                    <a:p>
                      <a:pPr algn="ctr">
                        <a:lnSpc>
                          <a:spcPct val="150000"/>
                        </a:lnSpc>
                        <a:spcAft>
                          <a:spcPts val="0"/>
                        </a:spcAft>
                      </a:pPr>
                      <a:r>
                        <a:rPr lang="es-ES" sz="1100" dirty="0">
                          <a:effectLst/>
                          <a:latin typeface="Arial" panose="020B0604020202020204" pitchFamily="34" charset="0"/>
                          <a:cs typeface="Arial" panose="020B0604020202020204" pitchFamily="34" charset="0"/>
                        </a:rPr>
                        <a:t>TÉRMINO:</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algn="ctr">
                        <a:lnSpc>
                          <a:spcPct val="150000"/>
                        </a:lnSpc>
                        <a:spcAft>
                          <a:spcPts val="0"/>
                        </a:spcAft>
                      </a:pPr>
                      <a:r>
                        <a:rPr lang="es-ES" sz="1100">
                          <a:effectLst/>
                          <a:latin typeface="Arial" panose="020B0604020202020204" pitchFamily="34" charset="0"/>
                          <a:cs typeface="Arial" panose="020B0604020202020204" pitchFamily="34" charset="0"/>
                        </a:rPr>
                        <a:t>SIGNIFICADO: </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683695">
                <a:tc>
                  <a:txBody>
                    <a:bodyPr/>
                    <a:lstStyle/>
                    <a:p>
                      <a:pPr marR="35560" algn="ctr">
                        <a:lnSpc>
                          <a:spcPct val="150000"/>
                        </a:lnSpc>
                        <a:spcAft>
                          <a:spcPts val="0"/>
                        </a:spcAft>
                        <a:tabLst>
                          <a:tab pos="4410710" algn="l"/>
                        </a:tabLst>
                      </a:pPr>
                      <a:r>
                        <a:rPr lang="es-ES" sz="1100" dirty="0">
                          <a:effectLst/>
                          <a:latin typeface="Arial" panose="020B0604020202020204" pitchFamily="34" charset="0"/>
                          <a:cs typeface="Arial" panose="020B0604020202020204" pitchFamily="34" charset="0"/>
                        </a:rPr>
                        <a:t>Accesibilidad</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 Medidas pertinentes para asegurar el acceso de las personas con discapacidad, en igualdad de condiciones con las demás personas al entorno físico y social, mediante la implementación de ajustes razonables.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683695">
                <a:tc>
                  <a:txBody>
                    <a:bodyPr/>
                    <a:lstStyle/>
                    <a:p>
                      <a:pPr algn="ctr">
                        <a:lnSpc>
                          <a:spcPct val="150000"/>
                        </a:lnSpc>
                        <a:spcAft>
                          <a:spcPts val="0"/>
                        </a:spcAft>
                      </a:pPr>
                      <a:r>
                        <a:rPr lang="es-ES" sz="1100" dirty="0">
                          <a:effectLst/>
                          <a:latin typeface="Arial" panose="020B0604020202020204" pitchFamily="34" charset="0"/>
                          <a:cs typeface="Arial" panose="020B0604020202020204" pitchFamily="34" charset="0"/>
                        </a:rPr>
                        <a:t>Ajustes Razonables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Acciones por medio de las cuales se procurará garantizar a las personas con discapacidad el goce y ejercicio, en igualdad de condiciones con las demás de sus derechos humanos.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683695">
                <a:tc>
                  <a:txBody>
                    <a:bodyPr/>
                    <a:lstStyle/>
                    <a:p>
                      <a:pPr algn="ctr">
                        <a:lnSpc>
                          <a:spcPct val="150000"/>
                        </a:lnSpc>
                        <a:spcAft>
                          <a:spcPts val="0"/>
                        </a:spcAft>
                      </a:pPr>
                      <a:r>
                        <a:rPr lang="es-MX" sz="1100" dirty="0" smtClean="0">
                          <a:effectLst/>
                          <a:latin typeface="Arial" panose="020B0604020202020204" pitchFamily="34" charset="0"/>
                          <a:ea typeface="Calibri" panose="020F0502020204030204" pitchFamily="34" charset="0"/>
                          <a:cs typeface="Arial" panose="020B0604020202020204" pitchFamily="34" charset="0"/>
                        </a:rPr>
                        <a:t>Asistencia social</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algn="just">
                        <a:lnSpc>
                          <a:spcPct val="150000"/>
                        </a:lnSpc>
                        <a:spcAft>
                          <a:spcPts val="0"/>
                        </a:spcAft>
                      </a:pPr>
                      <a:r>
                        <a:rPr lang="es-MX" sz="1100" dirty="0" smtClean="0">
                          <a:effectLst/>
                          <a:latin typeface="Arial" panose="020B0604020202020204" pitchFamily="34" charset="0"/>
                          <a:ea typeface="Calibri" panose="020F0502020204030204" pitchFamily="34" charset="0"/>
                          <a:cs typeface="Arial" panose="020B0604020202020204" pitchFamily="34" charset="0"/>
                        </a:rPr>
                        <a:t>Conjunto de acciones tendientes a modificar y mejorar las circunstancias de carácter social que impidan el desarrollo integral del individuo, así como la protección física, mental, y social de personas en estado de necesidad, abandono, indefensión, desventaja física y mental, hasta lograr su inclusión a una vida plena.</a:t>
                      </a:r>
                      <a:r>
                        <a:rPr lang="es-MX" sz="1100" baseline="0" dirty="0" smtClean="0">
                          <a:effectLst/>
                          <a:latin typeface="Arial" panose="020B0604020202020204" pitchFamily="34" charset="0"/>
                          <a:ea typeface="Calibri" panose="020F0502020204030204" pitchFamily="34" charset="0"/>
                          <a:cs typeface="Arial" panose="020B0604020202020204" pitchFamily="34" charset="0"/>
                        </a:rPr>
                        <a:t>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683695">
                <a:tc>
                  <a:txBody>
                    <a:bodyPr/>
                    <a:lstStyle/>
                    <a:p>
                      <a:pPr marR="85725">
                        <a:lnSpc>
                          <a:spcPct val="150000"/>
                        </a:lnSpc>
                        <a:spcAft>
                          <a:spcPts val="0"/>
                        </a:spcAft>
                      </a:pPr>
                      <a:r>
                        <a:rPr lang="es-ES" sz="1100">
                          <a:effectLst/>
                          <a:latin typeface="Arial" panose="020B0604020202020204" pitchFamily="34" charset="0"/>
                          <a:cs typeface="Arial" panose="020B0604020202020204" pitchFamily="34" charset="0"/>
                        </a:rPr>
                        <a:t>Derechos Humanos </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Derechos (prerrogativas) inherentes a todas personas, sin distinción/discriminación alguna de nacionalidad, lugar de residencia, sexo, origen nacional o étnico, color, religión, lengua, o cualquier otra condición.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683695">
                <a:tc>
                  <a:txBody>
                    <a:bodyPr/>
                    <a:lstStyle/>
                    <a:p>
                      <a:pPr marR="85725">
                        <a:lnSpc>
                          <a:spcPct val="150000"/>
                        </a:lnSpc>
                        <a:spcAft>
                          <a:spcPts val="0"/>
                        </a:spcAft>
                      </a:pPr>
                      <a:r>
                        <a:rPr lang="es-MX" sz="1100" dirty="0" smtClean="0">
                          <a:effectLst/>
                          <a:latin typeface="Arial" panose="020B0604020202020204" pitchFamily="34" charset="0"/>
                          <a:ea typeface="Calibri" panose="020F0502020204030204" pitchFamily="34" charset="0"/>
                          <a:cs typeface="Arial" panose="020B0604020202020204" pitchFamily="34" charset="0"/>
                        </a:rPr>
                        <a:t>Diseño Universal.</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algn="just">
                        <a:lnSpc>
                          <a:spcPct val="150000"/>
                        </a:lnSpc>
                        <a:spcAft>
                          <a:spcPts val="0"/>
                        </a:spcAft>
                      </a:pPr>
                      <a:r>
                        <a:rPr lang="es-MX" sz="1100" dirty="0" smtClean="0">
                          <a:effectLst/>
                          <a:latin typeface="Arial" panose="020B0604020202020204" pitchFamily="34" charset="0"/>
                          <a:ea typeface="Calibri" panose="020F0502020204030204" pitchFamily="34" charset="0"/>
                          <a:cs typeface="Arial" panose="020B0604020202020204" pitchFamily="34" charset="0"/>
                        </a:rPr>
                        <a:t>Es la actividad por la que se conciben o proyectan desde el origen y siempre que ello sea posible, bienes, productos, servicios, objetos, instrumentos, entornos, procesos, programas y dispositivos o herramientas, que puedan utilizar todas las personas, en la mayor medida posible, sin necesidad de adaptación ni diseño especializado. El diseño universal no excluirá las ayudas técnicas para grupos particulares de personas con discapacidad, cuando se necesiten.</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bl>
          </a:graphicData>
        </a:graphic>
      </p:graphicFrame>
      <p:sp>
        <p:nvSpPr>
          <p:cNvPr id="9" name="CuadroTexto 8"/>
          <p:cNvSpPr txBox="1"/>
          <p:nvPr/>
        </p:nvSpPr>
        <p:spPr>
          <a:xfrm>
            <a:off x="254756" y="5887040"/>
            <a:ext cx="4515415" cy="461665"/>
          </a:xfrm>
          <a:prstGeom prst="rect">
            <a:avLst/>
          </a:prstGeom>
          <a:noFill/>
        </p:spPr>
        <p:txBody>
          <a:bodyPr wrap="square" rtlCol="0">
            <a:spAutoFit/>
          </a:bodyPr>
          <a:lstStyle/>
          <a:p>
            <a:pPr algn="just"/>
            <a:r>
              <a:rPr lang="es-MX" sz="800" dirty="0" smtClean="0">
                <a:latin typeface="Arial" panose="020B0604020202020204" pitchFamily="34" charset="0"/>
                <a:cs typeface="Arial" panose="020B0604020202020204" pitchFamily="34" charset="0"/>
              </a:rPr>
              <a:t>Fuente</a:t>
            </a:r>
            <a:r>
              <a:rPr lang="es-MX" sz="800" dirty="0">
                <a:latin typeface="Arial" panose="020B0604020202020204" pitchFamily="34" charset="0"/>
                <a:cs typeface="Arial" panose="020B0604020202020204" pitchFamily="34" charset="0"/>
              </a:rPr>
              <a:t>. Código de Instituciones y Procedimientos Electorales para el Estado de Morelos </a:t>
            </a:r>
            <a:r>
              <a:rPr lang="es-MX" sz="800" dirty="0" smtClean="0">
                <a:latin typeface="Arial" panose="020B0604020202020204" pitchFamily="34" charset="0"/>
                <a:cs typeface="Arial" panose="020B0604020202020204" pitchFamily="34" charset="0"/>
              </a:rPr>
              <a:t>y la Ley </a:t>
            </a:r>
            <a:r>
              <a:rPr lang="es-MX" sz="800" dirty="0">
                <a:latin typeface="Arial" panose="020B0604020202020204" pitchFamily="34" charset="0"/>
                <a:cs typeface="Arial" panose="020B0604020202020204" pitchFamily="34" charset="0"/>
              </a:rPr>
              <a:t>para la Inclusión al Desarrollo de las Personas con Discapacidad del Estado de Morelos</a:t>
            </a:r>
          </a:p>
          <a:p>
            <a:pPr algn="just"/>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11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p:cNvSpPr txBox="1"/>
          <p:nvPr/>
        </p:nvSpPr>
        <p:spPr>
          <a:xfrm>
            <a:off x="3104669" y="78022"/>
            <a:ext cx="5542059" cy="1015663"/>
          </a:xfrm>
          <a:prstGeom prst="rect">
            <a:avLst/>
          </a:prstGeom>
          <a:noFill/>
        </p:spPr>
        <p:txBody>
          <a:bodyPr wrap="square" rtlCol="0">
            <a:spAutoFit/>
          </a:bodyPr>
          <a:lstStyle/>
          <a:p>
            <a:pPr algn="ctr"/>
            <a:r>
              <a:rPr lang="es-MX" sz="6000" b="1" dirty="0" smtClean="0">
                <a:latin typeface="Gilroy-Bold" panose="00000800000000000000" pitchFamily="2" charset="0"/>
              </a:rPr>
              <a:t>Conceptos </a:t>
            </a:r>
            <a:endParaRPr lang="es-MX" sz="8000" b="1" dirty="0">
              <a:solidFill>
                <a:srgbClr val="DC2597"/>
              </a:solidFill>
              <a:latin typeface="Gilroy-Bold" panose="00000800000000000000" pitchFamily="2"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9688" y="49813"/>
            <a:ext cx="3239352" cy="1080000"/>
          </a:xfrm>
          <a:prstGeom prst="rect">
            <a:avLst/>
          </a:prstGeom>
        </p:spPr>
      </p:pic>
      <p:pic>
        <p:nvPicPr>
          <p:cNvPr id="7"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547006965"/>
              </p:ext>
            </p:extLst>
          </p:nvPr>
        </p:nvGraphicFramePr>
        <p:xfrm>
          <a:off x="2401368" y="3079902"/>
          <a:ext cx="7067372" cy="2766060"/>
        </p:xfrm>
        <a:graphic>
          <a:graphicData uri="http://schemas.openxmlformats.org/drawingml/2006/table">
            <a:tbl>
              <a:tblPr firstRow="1" firstCol="1" bandRow="1">
                <a:tableStyleId>{5C22544A-7EE6-4342-B048-85BDC9FD1C3A}</a:tableStyleId>
              </a:tblPr>
              <a:tblGrid>
                <a:gridCol w="2245307"/>
                <a:gridCol w="4822065"/>
              </a:tblGrid>
              <a:tr h="621620">
                <a:tc>
                  <a:txBody>
                    <a:bodyPr/>
                    <a:lstStyle/>
                    <a:p>
                      <a:pPr marL="540385" marR="8572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MX" sz="1100" dirty="0">
                        <a:effectLst/>
                        <a:latin typeface="Arial" panose="020B0604020202020204" pitchFamily="34" charset="0"/>
                        <a:cs typeface="Arial" panose="020B0604020202020204" pitchFamily="34" charset="0"/>
                      </a:endParaRPr>
                    </a:p>
                    <a:p>
                      <a:pPr marR="85725" algn="ctr">
                        <a:lnSpc>
                          <a:spcPct val="150000"/>
                        </a:lnSpc>
                        <a:spcAft>
                          <a:spcPts val="0"/>
                        </a:spcAft>
                      </a:pPr>
                      <a:r>
                        <a:rPr lang="es-ES" sz="1100" dirty="0">
                          <a:effectLst/>
                          <a:latin typeface="Arial" panose="020B0604020202020204" pitchFamily="34" charset="0"/>
                          <a:cs typeface="Arial" panose="020B0604020202020204" pitchFamily="34" charset="0"/>
                        </a:rPr>
                        <a:t>Interseccionalidad</a:t>
                      </a:r>
                      <a:endParaRPr lang="es-MX" sz="1100" dirty="0">
                        <a:effectLst/>
                        <a:latin typeface="Arial" panose="020B0604020202020204" pitchFamily="34" charset="0"/>
                        <a:cs typeface="Arial" panose="020B0604020202020204" pitchFamily="34" charset="0"/>
                      </a:endParaRPr>
                    </a:p>
                    <a:p>
                      <a:pPr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Es el conjunto de desventajas y discriminaciones de una persona por pertenecer a más de un grupo en situación de vulnerabilidad.</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r>
              <a:tr h="932430">
                <a:tc>
                  <a:txBody>
                    <a:bodyPr/>
                    <a:lstStyle/>
                    <a:p>
                      <a:pPr algn="ctr">
                        <a:lnSpc>
                          <a:spcPct val="150000"/>
                        </a:lnSpc>
                        <a:spcAft>
                          <a:spcPts val="0"/>
                        </a:spcAft>
                      </a:pPr>
                      <a:r>
                        <a:rPr lang="es-ES" sz="1100" dirty="0">
                          <a:effectLst/>
                          <a:latin typeface="Arial" panose="020B0604020202020204" pitchFamily="34" charset="0"/>
                          <a:cs typeface="Arial" panose="020B0604020202020204" pitchFamily="34" charset="0"/>
                        </a:rPr>
                        <a:t>Paridad de Género</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Principio fundamental consagrado en la Constitución Política de los Estados Unidos Mexicanos, que garantiza la representación igualitaria entre hombres y mujeres en el acceso a puestos de elección popular.</a:t>
                      </a:r>
                      <a:endParaRPr lang="es-MX" sz="1100" dirty="0">
                        <a:effectLst/>
                        <a:latin typeface="Arial" panose="020B0604020202020204" pitchFamily="34" charset="0"/>
                        <a:cs typeface="Arial" panose="020B0604020202020204" pitchFamily="34" charset="0"/>
                      </a:endParaRPr>
                    </a:p>
                    <a:p>
                      <a:pPr algn="just">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r>
              <a:tr h="932430">
                <a:tc>
                  <a:txBody>
                    <a:bodyPr/>
                    <a:lstStyle/>
                    <a:p>
                      <a:pPr marR="35560" algn="ctr">
                        <a:lnSpc>
                          <a:spcPct val="150000"/>
                        </a:lnSpc>
                        <a:spcAft>
                          <a:spcPts val="0"/>
                        </a:spcAft>
                        <a:tabLst>
                          <a:tab pos="4410710" algn="l"/>
                        </a:tabLst>
                      </a:pPr>
                      <a:r>
                        <a:rPr lang="es-ES" sz="1100">
                          <a:effectLst/>
                          <a:latin typeface="Arial" panose="020B0604020202020204" pitchFamily="34" charset="0"/>
                          <a:cs typeface="Arial" panose="020B0604020202020204" pitchFamily="34" charset="0"/>
                        </a:rPr>
                        <a:t>Personas con Discapacidad</a:t>
                      </a:r>
                      <a:endParaRPr lang="es-MX" sz="1100">
                        <a:effectLst/>
                        <a:latin typeface="Arial" panose="020B0604020202020204" pitchFamily="34" charset="0"/>
                        <a:cs typeface="Arial" panose="020B0604020202020204" pitchFamily="34" charset="0"/>
                      </a:endParaRPr>
                    </a:p>
                    <a:p>
                      <a:pPr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Personas que tienen deficiencias físicas, visuales, motriz, auditiva o cognitiva de carácter permanente, que al interactuar con diversas barreras, puedan impedir su participación plena y efectiva en la sociedad, en igualdad de condiciones con las demás.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r>
            </a:tbl>
          </a:graphicData>
        </a:graphic>
      </p:graphicFrame>
      <p:sp>
        <p:nvSpPr>
          <p:cNvPr id="9" name="CuadroTexto 8"/>
          <p:cNvSpPr txBox="1"/>
          <p:nvPr/>
        </p:nvSpPr>
        <p:spPr>
          <a:xfrm>
            <a:off x="254756" y="5887040"/>
            <a:ext cx="4515415" cy="461665"/>
          </a:xfrm>
          <a:prstGeom prst="rect">
            <a:avLst/>
          </a:prstGeom>
          <a:noFill/>
        </p:spPr>
        <p:txBody>
          <a:bodyPr wrap="square" rtlCol="0">
            <a:spAutoFit/>
          </a:bodyPr>
          <a:lstStyle/>
          <a:p>
            <a:pPr algn="just"/>
            <a:r>
              <a:rPr lang="es-MX" sz="800" dirty="0" smtClean="0">
                <a:latin typeface="Arial" panose="020B0604020202020204" pitchFamily="34" charset="0"/>
                <a:cs typeface="Arial" panose="020B0604020202020204" pitchFamily="34" charset="0"/>
              </a:rPr>
              <a:t>Fuente</a:t>
            </a:r>
            <a:r>
              <a:rPr lang="es-MX" sz="800" dirty="0">
                <a:latin typeface="Arial" panose="020B0604020202020204" pitchFamily="34" charset="0"/>
                <a:cs typeface="Arial" panose="020B0604020202020204" pitchFamily="34" charset="0"/>
              </a:rPr>
              <a:t>. Código de Instituciones y Procedimientos Electorales para el Estado de Morelos </a:t>
            </a:r>
            <a:r>
              <a:rPr lang="es-MX" sz="800" dirty="0" smtClean="0">
                <a:latin typeface="Arial" panose="020B0604020202020204" pitchFamily="34" charset="0"/>
                <a:cs typeface="Arial" panose="020B0604020202020204" pitchFamily="34" charset="0"/>
              </a:rPr>
              <a:t>y la Ley </a:t>
            </a:r>
            <a:r>
              <a:rPr lang="es-MX" sz="800" dirty="0">
                <a:latin typeface="Arial" panose="020B0604020202020204" pitchFamily="34" charset="0"/>
                <a:cs typeface="Arial" panose="020B0604020202020204" pitchFamily="34" charset="0"/>
              </a:rPr>
              <a:t>para la Inclusión al Desarrollo de las Personas con Discapacidad del Estado de Morelos</a:t>
            </a:r>
          </a:p>
          <a:p>
            <a:pPr algn="just"/>
            <a:endParaRPr lang="es-MX" sz="800"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614915147"/>
              </p:ext>
            </p:extLst>
          </p:nvPr>
        </p:nvGraphicFramePr>
        <p:xfrm>
          <a:off x="2418925" y="1596605"/>
          <a:ext cx="7067372" cy="1508760"/>
        </p:xfrm>
        <a:graphic>
          <a:graphicData uri="http://schemas.openxmlformats.org/drawingml/2006/table">
            <a:tbl>
              <a:tblPr firstRow="1" firstCol="1" bandRow="1">
                <a:tableStyleId>{5C22544A-7EE6-4342-B048-85BDC9FD1C3A}</a:tableStyleId>
              </a:tblPr>
              <a:tblGrid>
                <a:gridCol w="2247079"/>
                <a:gridCol w="4820293"/>
              </a:tblGrid>
              <a:tr h="1159058">
                <a:tc>
                  <a:txBody>
                    <a:bodyPr/>
                    <a:lstStyle/>
                    <a:p>
                      <a:pPr marR="85725" algn="ctr">
                        <a:lnSpc>
                          <a:spcPct val="150000"/>
                        </a:lnSpc>
                        <a:spcAft>
                          <a:spcPts val="0"/>
                        </a:spcAft>
                      </a:pPr>
                      <a:r>
                        <a:rPr lang="es-ES" sz="1100" dirty="0">
                          <a:effectLst/>
                          <a:latin typeface="Arial" panose="020B0604020202020204" pitchFamily="34" charset="0"/>
                          <a:cs typeface="Arial" panose="020B0604020202020204" pitchFamily="34" charset="0"/>
                        </a:rPr>
                        <a:t>Grupo Vulnerables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marR="85725" algn="just">
                        <a:lnSpc>
                          <a:spcPct val="150000"/>
                        </a:lnSpc>
                        <a:spcAft>
                          <a:spcPts val="0"/>
                        </a:spcAft>
                      </a:pPr>
                      <a:r>
                        <a:rPr lang="es-ES" sz="1100" dirty="0">
                          <a:effectLst/>
                          <a:latin typeface="Arial" panose="020B0604020202020204" pitchFamily="34" charset="0"/>
                          <a:cs typeface="Arial" panose="020B0604020202020204" pitchFamily="34" charset="0"/>
                        </a:rPr>
                        <a:t>Conjunto de personas que, al tener constantemente menores oportunidades y un acceso restringido a sus derechos, se encuentran en una situación de desventaja con respecto al resto de la sociedad, siendo las personas Jóvenes, de la Comunidad LGBTI (de la Diversidad Sexual), con Discapacidad, Adultos Mayores y Afrodescendientes.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259484507"/>
              </p:ext>
            </p:extLst>
          </p:nvPr>
        </p:nvGraphicFramePr>
        <p:xfrm>
          <a:off x="2418925" y="1093685"/>
          <a:ext cx="7049815" cy="502920"/>
        </p:xfrm>
        <a:graphic>
          <a:graphicData uri="http://schemas.openxmlformats.org/drawingml/2006/table">
            <a:tbl>
              <a:tblPr firstRow="1" firstCol="1" bandRow="1">
                <a:tableStyleId>{5C22544A-7EE6-4342-B048-85BDC9FD1C3A}</a:tableStyleId>
              </a:tblPr>
              <a:tblGrid>
                <a:gridCol w="2255625"/>
                <a:gridCol w="4794190"/>
              </a:tblGrid>
              <a:tr h="221716">
                <a:tc>
                  <a:txBody>
                    <a:bodyPr/>
                    <a:lstStyle/>
                    <a:p>
                      <a:pPr marR="85725" algn="ctr">
                        <a:lnSpc>
                          <a:spcPct val="150000"/>
                        </a:lnSpc>
                        <a:spcAft>
                          <a:spcPts val="0"/>
                        </a:spcAft>
                      </a:pPr>
                      <a:r>
                        <a:rPr lang="es-ES" sz="1100" dirty="0">
                          <a:effectLst/>
                          <a:latin typeface="Arial" panose="020B0604020202020204" pitchFamily="34" charset="0"/>
                          <a:cs typeface="Arial" panose="020B0604020202020204" pitchFamily="34" charset="0"/>
                        </a:rPr>
                        <a:t>Inclusión</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Proceso para Integrar a todas las personas a la sociedad sin exclusión.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bl>
          </a:graphicData>
        </a:graphic>
      </p:graphicFrame>
    </p:spTree>
    <p:extLst>
      <p:ext uri="{BB962C8B-B14F-4D97-AF65-F5344CB8AC3E}">
        <p14:creationId xmlns:p14="http://schemas.microsoft.com/office/powerpoint/2010/main" val="4147805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p:cNvSpPr txBox="1"/>
          <p:nvPr/>
        </p:nvSpPr>
        <p:spPr>
          <a:xfrm>
            <a:off x="3104669" y="78022"/>
            <a:ext cx="5542059" cy="1015663"/>
          </a:xfrm>
          <a:prstGeom prst="rect">
            <a:avLst/>
          </a:prstGeom>
          <a:noFill/>
        </p:spPr>
        <p:txBody>
          <a:bodyPr wrap="square" rtlCol="0">
            <a:spAutoFit/>
          </a:bodyPr>
          <a:lstStyle/>
          <a:p>
            <a:pPr algn="ctr"/>
            <a:r>
              <a:rPr lang="es-MX" sz="6000" b="1" dirty="0" smtClean="0">
                <a:latin typeface="Gilroy-Bold" panose="00000800000000000000" pitchFamily="2" charset="0"/>
              </a:rPr>
              <a:t>Conceptos </a:t>
            </a:r>
            <a:endParaRPr lang="es-MX" sz="8000" b="1" dirty="0">
              <a:solidFill>
                <a:srgbClr val="DC2597"/>
              </a:solidFill>
              <a:latin typeface="Gilroy-Bold" panose="00000800000000000000" pitchFamily="2"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9688" y="49813"/>
            <a:ext cx="3239352" cy="1080000"/>
          </a:xfrm>
          <a:prstGeom prst="rect">
            <a:avLst/>
          </a:prstGeom>
        </p:spPr>
      </p:pic>
      <p:pic>
        <p:nvPicPr>
          <p:cNvPr id="7"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pic>
        <p:nvPicPr>
          <p:cNvPr id="3" name="Imagen 2"/>
          <p:cNvPicPr>
            <a:picLocks noChangeAspect="1"/>
          </p:cNvPicPr>
          <p:nvPr/>
        </p:nvPicPr>
        <p:blipFill>
          <a:blip r:embed="rId5"/>
          <a:stretch>
            <a:fillRect/>
          </a:stretch>
        </p:blipFill>
        <p:spPr>
          <a:xfrm>
            <a:off x="2297202" y="960916"/>
            <a:ext cx="7949205" cy="4622752"/>
          </a:xfrm>
          <a:prstGeom prst="rect">
            <a:avLst/>
          </a:prstGeom>
        </p:spPr>
      </p:pic>
      <p:sp>
        <p:nvSpPr>
          <p:cNvPr id="11" name="CuadroTexto 10"/>
          <p:cNvSpPr txBox="1"/>
          <p:nvPr/>
        </p:nvSpPr>
        <p:spPr>
          <a:xfrm>
            <a:off x="266151" y="5547540"/>
            <a:ext cx="3861468" cy="707886"/>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“LA ATENCIÓN PÚBLICA A </a:t>
            </a:r>
            <a:r>
              <a:rPr lang="es-MX" sz="800" dirty="0" smtClean="0">
                <a:latin typeface="Arial" panose="020B0604020202020204" pitchFamily="34" charset="0"/>
                <a:cs typeface="Arial" panose="020B0604020202020204" pitchFamily="34" charset="0"/>
              </a:rPr>
              <a:t>LAS PERSONAS </a:t>
            </a:r>
            <a:r>
              <a:rPr lang="es-MX" sz="800" dirty="0">
                <a:latin typeface="Arial" panose="020B0604020202020204" pitchFamily="34" charset="0"/>
                <a:cs typeface="Arial" panose="020B0604020202020204" pitchFamily="34" charset="0"/>
              </a:rPr>
              <a:t>CON </a:t>
            </a:r>
            <a:r>
              <a:rPr lang="es-MX" sz="800" dirty="0" smtClean="0">
                <a:latin typeface="Arial" panose="020B0604020202020204" pitchFamily="34" charset="0"/>
                <a:cs typeface="Arial" panose="020B0604020202020204" pitchFamily="34" charset="0"/>
              </a:rPr>
              <a:t>DISCAPACIDAD A </a:t>
            </a:r>
            <a:r>
              <a:rPr lang="es-MX" sz="800" dirty="0">
                <a:latin typeface="Arial" panose="020B0604020202020204" pitchFamily="34" charset="0"/>
                <a:cs typeface="Arial" panose="020B0604020202020204" pitchFamily="34" charset="0"/>
              </a:rPr>
              <a:t>LA LUZ DEL MODELO SOCIAL</a:t>
            </a:r>
            <a:r>
              <a:rPr lang="es-MX" sz="800" dirty="0" smtClean="0">
                <a:latin typeface="Arial" panose="020B0604020202020204" pitchFamily="34" charset="0"/>
                <a:cs typeface="Arial" panose="020B0604020202020204" pitchFamily="34" charset="0"/>
              </a:rPr>
              <a:t>”</a:t>
            </a:r>
          </a:p>
          <a:p>
            <a:pPr algn="just"/>
            <a:r>
              <a:rPr lang="es-MX" sz="800" dirty="0">
                <a:latin typeface="Arial" panose="020B0604020202020204" pitchFamily="34" charset="0"/>
                <a:cs typeface="Arial" panose="020B0604020202020204" pitchFamily="34" charset="0"/>
              </a:rPr>
              <a:t>-MTRO. ALEJANDRO GALLARDO </a:t>
            </a:r>
            <a:r>
              <a:rPr lang="es-MX" sz="800" dirty="0" smtClean="0">
                <a:latin typeface="Arial" panose="020B0604020202020204" pitchFamily="34" charset="0"/>
                <a:cs typeface="Arial" panose="020B0604020202020204" pitchFamily="34" charset="0"/>
              </a:rPr>
              <a:t>LÓPEZ. </a:t>
            </a:r>
            <a:endParaRPr lang="es-MX" sz="800" dirty="0">
              <a:latin typeface="Arial" panose="020B0604020202020204" pitchFamily="34" charset="0"/>
              <a:cs typeface="Arial" panose="020B0604020202020204" pitchFamily="34" charset="0"/>
            </a:endParaRPr>
          </a:p>
          <a:p>
            <a:pPr algn="just"/>
            <a:r>
              <a:rPr lang="es-MX" sz="800" dirty="0">
                <a:latin typeface="Arial" panose="020B0604020202020204" pitchFamily="34" charset="0"/>
                <a:cs typeface="Arial" panose="020B0604020202020204" pitchFamily="34" charset="0"/>
              </a:rPr>
              <a:t>Secretario Técnico de la Comisión de Atención a Grupos</a:t>
            </a:r>
          </a:p>
          <a:p>
            <a:pPr algn="just"/>
            <a:r>
              <a:rPr lang="es-MX" sz="800" dirty="0">
                <a:latin typeface="Arial" panose="020B0604020202020204" pitchFamily="34" charset="0"/>
                <a:cs typeface="Arial" panose="020B0604020202020204" pitchFamily="34" charset="0"/>
              </a:rPr>
              <a:t>Vulnerables y Personas con </a:t>
            </a:r>
            <a:r>
              <a:rPr lang="es-MX" sz="800" dirty="0" smtClean="0">
                <a:latin typeface="Arial" panose="020B0604020202020204" pitchFamily="34" charset="0"/>
                <a:cs typeface="Arial" panose="020B0604020202020204" pitchFamily="34" charset="0"/>
              </a:rPr>
              <a:t>discapacidad Congreso </a:t>
            </a:r>
            <a:r>
              <a:rPr lang="es-MX" sz="800" dirty="0">
                <a:latin typeface="Arial" panose="020B0604020202020204" pitchFamily="34" charset="0"/>
                <a:cs typeface="Arial" panose="020B0604020202020204" pitchFamily="34" charset="0"/>
              </a:rPr>
              <a:t>del Estado de Morelos</a:t>
            </a:r>
          </a:p>
        </p:txBody>
      </p:sp>
    </p:spTree>
    <p:extLst>
      <p:ext uri="{BB962C8B-B14F-4D97-AF65-F5344CB8AC3E}">
        <p14:creationId xmlns:p14="http://schemas.microsoft.com/office/powerpoint/2010/main" val="37484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769834" y="540000"/>
            <a:ext cx="3391968" cy="1325563"/>
          </a:xfrm>
        </p:spPr>
        <p:txBody>
          <a:bodyPr>
            <a:normAutofit/>
          </a:bodyPr>
          <a:lstStyle/>
          <a:p>
            <a:pPr algn="ctr"/>
            <a:r>
              <a:rPr lang="es-MX" sz="3200" b="1" dirty="0" smtClean="0">
                <a:latin typeface="Arial" panose="020B0604020202020204" pitchFamily="34" charset="0"/>
                <a:cs typeface="Arial" panose="020B0604020202020204" pitchFamily="34" charset="0"/>
              </a:rPr>
              <a:t>Personas con </a:t>
            </a:r>
            <a:br>
              <a:rPr lang="es-MX" sz="3200" b="1" dirty="0" smtClean="0">
                <a:latin typeface="Arial" panose="020B0604020202020204" pitchFamily="34" charset="0"/>
                <a:cs typeface="Arial" panose="020B0604020202020204" pitchFamily="34" charset="0"/>
              </a:rPr>
            </a:br>
            <a:r>
              <a:rPr lang="es-MX" sz="3200" b="1" dirty="0" smtClean="0">
                <a:latin typeface="Arial" panose="020B0604020202020204" pitchFamily="34" charset="0"/>
                <a:cs typeface="Arial" panose="020B0604020202020204" pitchFamily="34" charset="0"/>
              </a:rPr>
              <a:t>Discapacidad</a:t>
            </a:r>
            <a:endParaRPr lang="es-MX" sz="3200" b="1" dirty="0">
              <a:latin typeface="Arial" panose="020B0604020202020204" pitchFamily="34" charset="0"/>
              <a:cs typeface="Arial" panose="020B0604020202020204" pitchFamily="34" charset="0"/>
            </a:endParaRPr>
          </a:p>
        </p:txBody>
      </p:sp>
      <p:sp>
        <p:nvSpPr>
          <p:cNvPr id="7" name="CuadroTexto 6"/>
          <p:cNvSpPr txBox="1"/>
          <p:nvPr/>
        </p:nvSpPr>
        <p:spPr>
          <a:xfrm>
            <a:off x="4085602" y="1202781"/>
            <a:ext cx="7153656" cy="4308872"/>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La "Convención sobre los </a:t>
            </a:r>
            <a:r>
              <a:rPr lang="es-MX" sz="1600" b="1" u="sng" dirty="0">
                <a:latin typeface="Arial" panose="020B0604020202020204" pitchFamily="34" charset="0"/>
                <a:cs typeface="Arial" panose="020B0604020202020204" pitchFamily="34" charset="0"/>
              </a:rPr>
              <a:t>Derechos de las personas con Discapacidad</a:t>
            </a:r>
            <a:r>
              <a:rPr lang="es-MX" sz="1600" dirty="0">
                <a:latin typeface="Arial" panose="020B0604020202020204" pitchFamily="34" charset="0"/>
                <a:cs typeface="Arial" panose="020B0604020202020204" pitchFamily="34" charset="0"/>
              </a:rPr>
              <a:t>", establece en su artículo 29, que en términos de la Participación en la vida política y pública establece que los Estados Partes garantizarán a las personas con discapacidad los derechos políticos y la posibilidad de gozar de ellos en igualdad de condiciones con las demás y se comprometerán a: </a:t>
            </a:r>
          </a:p>
          <a:p>
            <a:pPr algn="just"/>
            <a:endParaRPr lang="es-MX" sz="1600" dirty="0">
              <a:latin typeface="Arial" panose="020B0604020202020204" pitchFamily="34" charset="0"/>
              <a:cs typeface="Arial" panose="020B0604020202020204" pitchFamily="34" charset="0"/>
            </a:endParaRPr>
          </a:p>
          <a:p>
            <a:pPr algn="just"/>
            <a:r>
              <a:rPr lang="es-MX" sz="1600" dirty="0" smtClean="0">
                <a:latin typeface="Arial" panose="020B0604020202020204" pitchFamily="34" charset="0"/>
                <a:cs typeface="Arial" panose="020B0604020202020204" pitchFamily="34" charset="0"/>
              </a:rPr>
              <a:t>a) </a:t>
            </a:r>
            <a:r>
              <a:rPr lang="es-MX" sz="1600" b="1" u="sng" dirty="0" smtClean="0">
                <a:latin typeface="Arial" panose="020B0604020202020204" pitchFamily="34" charset="0"/>
                <a:cs typeface="Arial" panose="020B0604020202020204" pitchFamily="34" charset="0"/>
              </a:rPr>
              <a:t>Asegurar </a:t>
            </a:r>
            <a:r>
              <a:rPr lang="es-MX" sz="1600" b="1" u="sng" dirty="0">
                <a:latin typeface="Arial" panose="020B0604020202020204" pitchFamily="34" charset="0"/>
                <a:cs typeface="Arial" panose="020B0604020202020204" pitchFamily="34" charset="0"/>
              </a:rPr>
              <a:t>que las personas con discapacidad puedan participar plena y efectivamente en la vida política y pública en igualdad de condiciones con las demás,</a:t>
            </a:r>
            <a:r>
              <a:rPr lang="es-MX" sz="1600" dirty="0">
                <a:latin typeface="Arial" panose="020B0604020202020204" pitchFamily="34" charset="0"/>
                <a:cs typeface="Arial" panose="020B0604020202020204" pitchFamily="34" charset="0"/>
              </a:rPr>
              <a:t> directamente o a través de representantes libremente elegidos, incluidos el derecho y la posibilidad de las personas con discapacidad a votar y ser elegidas, entre otras formas mediante</a:t>
            </a:r>
            <a:r>
              <a:rPr lang="es-MX" sz="1600" dirty="0" smtClean="0">
                <a:latin typeface="Arial" panose="020B0604020202020204" pitchFamily="34" charset="0"/>
                <a:cs typeface="Arial" panose="020B0604020202020204" pitchFamily="34" charset="0"/>
              </a:rPr>
              <a:t>:</a:t>
            </a:r>
          </a:p>
          <a:p>
            <a:pPr algn="just"/>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2) Promover activamente un entorno en el que las personas con discapacidad puedan </a:t>
            </a:r>
            <a:r>
              <a:rPr lang="es-MX" sz="1600" b="1" u="sng" dirty="0">
                <a:latin typeface="Arial" panose="020B0604020202020204" pitchFamily="34" charset="0"/>
                <a:cs typeface="Arial" panose="020B0604020202020204" pitchFamily="34" charset="0"/>
              </a:rPr>
              <a:t>participar plena y efectivamente en la dirección de los asuntos públicos, sin discriminación y en igualdad de condiciones </a:t>
            </a:r>
            <a:r>
              <a:rPr lang="es-MX" sz="1600" dirty="0">
                <a:latin typeface="Arial" panose="020B0604020202020204" pitchFamily="34" charset="0"/>
                <a:cs typeface="Arial" panose="020B0604020202020204" pitchFamily="34" charset="0"/>
              </a:rPr>
              <a:t>con las demás y fomentar su participación en los asuntos públicos.</a:t>
            </a:r>
          </a:p>
          <a:p>
            <a:pPr algn="just"/>
            <a:endParaRPr lang="es-MX"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742" y="0"/>
            <a:ext cx="3239352" cy="1080000"/>
          </a:xfrm>
          <a:prstGeom prst="rect">
            <a:avLst/>
          </a:prstGeom>
        </p:spPr>
      </p:pic>
      <p:pic>
        <p:nvPicPr>
          <p:cNvPr id="9"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Tree>
    <p:extLst>
      <p:ext uri="{BB962C8B-B14F-4D97-AF65-F5344CB8AC3E}">
        <p14:creationId xmlns:p14="http://schemas.microsoft.com/office/powerpoint/2010/main" val="2787399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9688" y="49813"/>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4708733" y="1646634"/>
            <a:ext cx="6344859" cy="4247317"/>
          </a:xfrm>
          <a:prstGeom prst="rect">
            <a:avLst/>
          </a:prstGeom>
          <a:noFill/>
        </p:spPr>
        <p:txBody>
          <a:bodyPr wrap="square" rtlCol="0">
            <a:spAutoFit/>
          </a:bodyPr>
          <a:lstStyle/>
          <a:p>
            <a:pPr algn="just" hangingPunct="0"/>
            <a:r>
              <a:rPr lang="es-MX" sz="2800" dirty="0" smtClean="0">
                <a:latin typeface="Arial" panose="020B0604020202020204" pitchFamily="34" charset="0"/>
                <a:cs typeface="Arial" panose="020B0604020202020204" pitchFamily="34" charset="0"/>
              </a:rPr>
              <a:t>Tiene por </a:t>
            </a:r>
            <a:r>
              <a:rPr lang="es-MX" sz="2800" dirty="0">
                <a:latin typeface="Arial" panose="020B0604020202020204" pitchFamily="34" charset="0"/>
                <a:cs typeface="Arial" panose="020B0604020202020204" pitchFamily="34" charset="0"/>
              </a:rPr>
              <a:t>objeto el “</a:t>
            </a:r>
            <a:r>
              <a:rPr lang="es-MX" sz="2800" b="1" u="sng" dirty="0">
                <a:latin typeface="Arial" panose="020B0604020202020204" pitchFamily="34" charset="0"/>
                <a:cs typeface="Arial" panose="020B0604020202020204" pitchFamily="34" charset="0"/>
              </a:rPr>
              <a:t>normar las medidas y acciones que contribuyan a lograr el ejercicio de los derechos, libertades e igualdad de oportunidades </a:t>
            </a:r>
            <a:r>
              <a:rPr lang="es-MX" sz="2800" dirty="0">
                <a:latin typeface="Arial" panose="020B0604020202020204" pitchFamily="34" charset="0"/>
                <a:cs typeface="Arial" panose="020B0604020202020204" pitchFamily="34" charset="0"/>
              </a:rPr>
              <a:t>para la plena inclusión al desarrollo de las personas con discapacidad en un plano de igualdad al resto de los habitantes del estado” </a:t>
            </a:r>
            <a:r>
              <a:rPr lang="es-ES" sz="2800" dirty="0" smtClean="0">
                <a:latin typeface="Arial" panose="020B0604020202020204" pitchFamily="34" charset="0"/>
                <a:cs typeface="Arial" panose="020B0604020202020204" pitchFamily="34" charset="0"/>
              </a:rPr>
              <a:t> </a:t>
            </a:r>
            <a:endParaRPr lang="es-MX" sz="1600" dirty="0" smtClean="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3319413" y="113212"/>
            <a:ext cx="5480275" cy="1325563"/>
          </a:xfrm>
        </p:spPr>
        <p:txBody>
          <a:bodyPr>
            <a:noAutofit/>
          </a:bodyPr>
          <a:lstStyle/>
          <a:p>
            <a:pPr algn="ctr"/>
            <a:r>
              <a:rPr lang="es-MX" sz="1800" b="1" dirty="0">
                <a:latin typeface="Arial" panose="020B0604020202020204" pitchFamily="34" charset="0"/>
                <a:cs typeface="Arial" panose="020B0604020202020204" pitchFamily="34" charset="0"/>
              </a:rPr>
              <a:t>Ley para la Inclusión al Desarrollo de las Personas con Discapacidad del Estado de Morelos </a:t>
            </a:r>
          </a:p>
        </p:txBody>
      </p:sp>
      <p:pic>
        <p:nvPicPr>
          <p:cNvPr id="3074" name="Picture 2" descr="DERECHOS DE LAS PERSONAS CON DISCAPACIDAD - Issu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123" y="2159205"/>
            <a:ext cx="4217662" cy="2811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562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TotalTime>
  <Words>2201</Words>
  <Application>Microsoft Office PowerPoint</Application>
  <PresentationFormat>Panorámica</PresentationFormat>
  <Paragraphs>173</Paragraphs>
  <Slides>23</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Calibri</vt:lpstr>
      <vt:lpstr>Calibri Light</vt:lpstr>
      <vt:lpstr>Gilroy Light</vt:lpstr>
      <vt:lpstr>Gilroy-Bold</vt:lpstr>
      <vt:lpstr>Wingdings</vt:lpstr>
      <vt:lpstr>Tema de Office</vt:lpstr>
      <vt:lpstr>Presentación de PowerPoint</vt:lpstr>
      <vt:lpstr>Presentación de PowerPoint</vt:lpstr>
      <vt:lpstr>Marco Jurídico Internacional  </vt:lpstr>
      <vt:lpstr>Marco Jurídico local  </vt:lpstr>
      <vt:lpstr>Presentación de PowerPoint</vt:lpstr>
      <vt:lpstr>Presentación de PowerPoint</vt:lpstr>
      <vt:lpstr>Presentación de PowerPoint</vt:lpstr>
      <vt:lpstr>Personas con  Discapacidad</vt:lpstr>
      <vt:lpstr>Ley para la Inclusión al Desarrollo de las Personas con Discapacidad del Estado de Morelos </vt:lpstr>
      <vt:lpstr>Presentación de PowerPoint</vt:lpstr>
      <vt:lpstr>Informe estadístico sobre el número de personas que pertenecen a alguna población históricamente vulnerada en el estado de Morelos 2021.</vt:lpstr>
      <vt:lpstr>Conceptos</vt:lpstr>
      <vt:lpstr>Ley para la Inclusión al Desarrollo de las Personas con Discapacidad del Estado de Morelos</vt:lpstr>
      <vt:lpstr>Modelo Social de la Discapacidad </vt:lpstr>
      <vt:lpstr>Modelo Social de la Discapacidad </vt:lpstr>
      <vt:lpstr>ACCIONES EFECTIVAS PARA  LOGRAR LA INCLUSIÓN</vt:lpstr>
      <vt:lpstr>Requisitos para los Registros de Candidaturas  de las Personas con Discapacidad*. </vt:lpstr>
      <vt:lpstr>Clasificación de Tipo de Discapacidad </vt:lpstr>
      <vt:lpstr>"Nada sobre nosotros  sin nosotros"</vt:lpstr>
      <vt:lpstr>Informe Final sobre el Registro, Elección y Asignación de Candidaturas de Personas Pertenecientes a los Grupos Vulnerables</vt:lpstr>
      <vt:lpstr>Proceso Ordinario Electoral Local 2023-2024</vt:lpstr>
      <vt:lpstr>Obstáculos, retos y barreras de las  personas con Discapacidad</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Animador</dc:creator>
  <cp:lastModifiedBy>IEE21</cp:lastModifiedBy>
  <cp:revision>107</cp:revision>
  <cp:lastPrinted>2026-02-11T20:25:29Z</cp:lastPrinted>
  <dcterms:created xsi:type="dcterms:W3CDTF">2026-01-21T20:04:43Z</dcterms:created>
  <dcterms:modified xsi:type="dcterms:W3CDTF">2026-03-04T22:07:42Z</dcterms:modified>
</cp:coreProperties>
</file>